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Lst>
  <p:notesMasterIdLst>
    <p:notesMasterId r:id="rId22"/>
  </p:notesMasterIdLst>
  <p:sldIdLst>
    <p:sldId id="295" r:id="rId6"/>
    <p:sldId id="455" r:id="rId7"/>
    <p:sldId id="399" r:id="rId8"/>
    <p:sldId id="400" r:id="rId9"/>
    <p:sldId id="407" r:id="rId10"/>
    <p:sldId id="401" r:id="rId11"/>
    <p:sldId id="402" r:id="rId12"/>
    <p:sldId id="403" r:id="rId13"/>
    <p:sldId id="404" r:id="rId14"/>
    <p:sldId id="405" r:id="rId15"/>
    <p:sldId id="453" r:id="rId16"/>
    <p:sldId id="406" r:id="rId17"/>
    <p:sldId id="454" r:id="rId18"/>
    <p:sldId id="408" r:id="rId19"/>
    <p:sldId id="451" r:id="rId20"/>
    <p:sldId id="409"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ian Agbiriogu" initials="BA"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47" autoAdjust="0"/>
    <p:restoredTop sz="93326" autoAdjust="0"/>
  </p:normalViewPr>
  <p:slideViewPr>
    <p:cSldViewPr snapToGrid="0" snapToObjects="1">
      <p:cViewPr varScale="1">
        <p:scale>
          <a:sx n="104" d="100"/>
          <a:sy n="104" d="100"/>
        </p:scale>
        <p:origin x="786" y="102"/>
      </p:cViewPr>
      <p:guideLst>
        <p:guide orient="horz" pos="2160"/>
        <p:guide pos="3840"/>
      </p:guideLst>
    </p:cSldViewPr>
  </p:slideViewPr>
  <p:outlineViewPr>
    <p:cViewPr>
      <p:scale>
        <a:sx n="33" d="100"/>
        <a:sy n="33" d="100"/>
      </p:scale>
      <p:origin x="0" y="-10138"/>
    </p:cViewPr>
  </p:outlineViewPr>
  <p:notesTextViewPr>
    <p:cViewPr>
      <p:scale>
        <a:sx n="1" d="1"/>
        <a:sy n="1" d="1"/>
      </p:scale>
      <p:origin x="0" y="0"/>
    </p:cViewPr>
  </p:notesTextViewPr>
  <p:sorterViewPr>
    <p:cViewPr>
      <p:scale>
        <a:sx n="100" d="100"/>
        <a:sy n="100" d="100"/>
      </p:scale>
      <p:origin x="0" y="-2707"/>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0D3921-C9FE-6E48-83AA-3A4F524FB20F}" type="datetimeFigureOut">
              <a:rPr lang="en-US" smtClean="0"/>
              <a:t>8/22/2022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3A3E85-43D4-CA4F-87E4-4813A8F8E626}" type="slidenum">
              <a:rPr lang="en-US" smtClean="0"/>
              <a:t>‹#›</a:t>
            </a:fld>
            <a:endParaRPr lang="en-US"/>
          </a:p>
        </p:txBody>
      </p:sp>
    </p:spTree>
    <p:extLst>
      <p:ext uri="{BB962C8B-B14F-4D97-AF65-F5344CB8AC3E}">
        <p14:creationId xmlns:p14="http://schemas.microsoft.com/office/powerpoint/2010/main" val="1246932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upplychainsforchildren.org/en/news/guide-and-toolkit-for-strengthening-public-health-supply-chains-through-capacity-development"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887356D5-B679-4B76-990F-C498B30F4108}"/>
              </a:ext>
            </a:extLst>
          </p:cNvPr>
          <p:cNvSpPr>
            <a:spLocks noGrp="1" noRot="1" noChangeAspect="1" noChangeArrowheads="1" noTextEdit="1"/>
          </p:cNvSpPr>
          <p:nvPr>
            <p:ph type="sldImg"/>
          </p:nvPr>
        </p:nvSpPr>
        <p:spPr>
          <a:ln/>
        </p:spPr>
      </p:sp>
      <p:sp>
        <p:nvSpPr>
          <p:cNvPr id="40963" name="Notes Placeholder 2">
            <a:extLst>
              <a:ext uri="{FF2B5EF4-FFF2-40B4-BE49-F238E27FC236}">
                <a16:creationId xmlns:a16="http://schemas.microsoft.com/office/drawing/2014/main" id="{9790DC73-9985-4FCB-B6FF-72DFEB718153}"/>
              </a:ext>
            </a:extLst>
          </p:cNvPr>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ru-Ru" altLang="en-US"/>
          </a:p>
        </p:txBody>
      </p:sp>
      <p:sp>
        <p:nvSpPr>
          <p:cNvPr id="40964" name="Slide Number Placeholder 3">
            <a:extLst>
              <a:ext uri="{FF2B5EF4-FFF2-40B4-BE49-F238E27FC236}">
                <a16:creationId xmlns:a16="http://schemas.microsoft.com/office/drawing/2014/main" id="{DC4F3A58-E806-4DE4-BC23-8728964E4A92}"/>
              </a:ext>
            </a:extLst>
          </p:cNvPr>
          <p:cNvSpPr>
            <a:spLocks noGrp="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algn="l" rtl="0">
              <a:defRPr/>
            </a:pPr>
            <a:fld id="{C872BA43-7AC7-4C85-A475-09DD78EA8C9A}" type="slidenum">
              <a:rPr sz="1200">
                <a:latin typeface="Times" charset="0"/>
              </a:rPr>
              <a:pPr>
                <a:defRPr/>
              </a:pPr>
              <a:t>1</a:t>
            </a:fld>
            <a:endParaRPr lang="ru-Ru" altLang="en-US" sz="1200">
              <a:latin typeface="Times" charset="0"/>
            </a:endParaRPr>
          </a:p>
        </p:txBody>
      </p:sp>
    </p:spTree>
    <p:extLst>
      <p:ext uri="{BB962C8B-B14F-4D97-AF65-F5344CB8AC3E}">
        <p14:creationId xmlns:p14="http://schemas.microsoft.com/office/powerpoint/2010/main" val="341513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На следующих двух слайдах рассматривается использование оценок NSCA для стратегического планирования. Оценки NSCA будут часто выполняться в рамках стратегического планирования или процесса проектирования системы. В других случаях в результате проведения NSCA может быть выявлено отсутствие стратегии или необходимость нового проектирования. </a:t>
            </a:r>
          </a:p>
          <a:p>
            <a:pPr algn="l" rtl="0"/>
            <a:r>
              <a:rPr lang="ru-Ru" b="0" i="0" u="none" baseline="0"/>
              <a:t>Оба случая — это комплексные, многоэтапные и длительные процессы, выходящие далеко за рамки NSCA, как с точки зрения длительности, так и с точки зрения самого процесса. Это модели процессов для стратегического планирования (слева) и проектирования системы (справа).  Отдельно рассматривать каждый этап нет необходимости, но стоит отметить, что этап 1 в процессе справа — это «Оценка» [Представленный слева график не включает оценку, так как здесь она считается предшествующим этапом.]</a:t>
            </a:r>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10</a:t>
            </a:fld>
            <a:endParaRPr lang="ru-Ru"/>
          </a:p>
        </p:txBody>
      </p:sp>
    </p:spTree>
    <p:extLst>
      <p:ext uri="{BB962C8B-B14F-4D97-AF65-F5344CB8AC3E}">
        <p14:creationId xmlns:p14="http://schemas.microsoft.com/office/powerpoint/2010/main" val="7759334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Заинтересованные стороны прибыли на встречу ЮНИСЕФ для двухдневного обсуждения цепи поставок в Замбии.</a:t>
            </a:r>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11</a:t>
            </a:fld>
            <a:endParaRPr lang="ru-Ru"/>
          </a:p>
        </p:txBody>
      </p:sp>
    </p:spTree>
    <p:extLst>
      <p:ext uri="{BB962C8B-B14F-4D97-AF65-F5344CB8AC3E}">
        <p14:creationId xmlns:p14="http://schemas.microsoft.com/office/powerpoint/2010/main" val="1968345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На следующих двух слайдах рассматривается использование NSCA для мониторинга. В периодических оценках NSCA могут использоваться меньшие величины выборки или рассматриваться более высокие уровни с целью сокращения затрат и нагрузки. Не рекомендуется регулярно проводить полную оценку NSCA. См. пример из Гвинеи.</a:t>
            </a:r>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12</a:t>
            </a:fld>
            <a:endParaRPr lang="ru-Ru"/>
          </a:p>
        </p:txBody>
      </p:sp>
    </p:spTree>
    <p:extLst>
      <p:ext uri="{BB962C8B-B14F-4D97-AF65-F5344CB8AC3E}">
        <p14:creationId xmlns:p14="http://schemas.microsoft.com/office/powerpoint/2010/main" val="1968345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Вторая оценка национальной цепи поставок в Гвинее была завершена в 2019 г., и ее результаты были представлены в октябре.</a:t>
            </a:r>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13</a:t>
            </a:fld>
            <a:endParaRPr lang="ru-Ru"/>
          </a:p>
        </p:txBody>
      </p:sp>
    </p:spTree>
    <p:extLst>
      <p:ext uri="{BB962C8B-B14F-4D97-AF65-F5344CB8AC3E}">
        <p14:creationId xmlns:p14="http://schemas.microsoft.com/office/powerpoint/2010/main" val="1968345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Свою третью оценку национальной цепи поставок Руанда провела в 2017 г.</a:t>
            </a:r>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14</a:t>
            </a:fld>
            <a:endParaRPr lang="ru-Ru"/>
          </a:p>
        </p:txBody>
      </p:sp>
    </p:spTree>
    <p:extLst>
      <p:ext uri="{BB962C8B-B14F-4D97-AF65-F5344CB8AC3E}">
        <p14:creationId xmlns:p14="http://schemas.microsoft.com/office/powerpoint/2010/main" val="22739162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rtl="0"/>
            <a:r>
              <a:rPr lang="ru-Ru" b="0" i="0" u="none" baseline="0"/>
              <a:t>Эти пробелы были выявлены в ходе NSCA, и для их устранения были приняты соответствующие меры. К таким пробелам относится следующее:</a:t>
            </a:r>
          </a:p>
          <a:p>
            <a:pPr marL="342900" indent="-342900" algn="l" defTabSz="914400" rtl="0" eaLnBrk="1" hangingPunct="1">
              <a:spcBef>
                <a:spcPct val="20000"/>
              </a:spcBef>
              <a:spcAft>
                <a:spcPct val="0"/>
              </a:spcAft>
              <a:buFontTx/>
              <a:buChar char="•"/>
              <a:defRPr/>
            </a:pPr>
            <a:r>
              <a:rPr lang="ru-Ru" sz="1200" b="0" i="0" u="none" baseline="0">
                <a:solidFill>
                  <a:srgbClr val="000000"/>
                </a:solidFill>
              </a:rPr>
              <a:t>низкие результаты по сравнению с КПЭ для запланированных запасов; </a:t>
            </a:r>
          </a:p>
          <a:p>
            <a:pPr marL="342900" indent="-342900" algn="l" defTabSz="914400" rtl="0" eaLnBrk="1" hangingPunct="1">
              <a:spcBef>
                <a:spcPct val="20000"/>
              </a:spcBef>
              <a:spcAft>
                <a:spcPct val="0"/>
              </a:spcAft>
              <a:buFontTx/>
              <a:buChar char="•"/>
              <a:defRPr/>
            </a:pPr>
            <a:r>
              <a:rPr lang="ru-Ru" sz="1200" b="0" i="0" u="none" baseline="0">
                <a:solidFill>
                  <a:srgbClr val="000000"/>
                </a:solidFill>
                <a:latin typeface="+mn-lt"/>
                <a:ea typeface="+mn-ea"/>
                <a:cs typeface="+mn-cs"/>
              </a:rPr>
              <a:t>на момент проверки точность прогноза не отслеживается или не используется на регулярной основе;</a:t>
            </a:r>
            <a:endParaRPr lang="ru-Ru" altLang="en-US" sz="1200" dirty="0">
              <a:solidFill>
                <a:srgbClr val="000000"/>
              </a:solidFill>
            </a:endParaRPr>
          </a:p>
          <a:p>
            <a:pPr marL="342900" indent="-342900" algn="l" defTabSz="914400" rtl="0" eaLnBrk="1" hangingPunct="1">
              <a:spcBef>
                <a:spcPct val="20000"/>
              </a:spcBef>
              <a:spcAft>
                <a:spcPct val="0"/>
              </a:spcAft>
              <a:buFontTx/>
              <a:buChar char="•"/>
              <a:defRPr/>
            </a:pPr>
            <a:r>
              <a:rPr lang="ru-Ru" sz="1200" b="0" i="0" u="none" baseline="0">
                <a:solidFill>
                  <a:srgbClr val="000000"/>
                </a:solidFill>
                <a:latin typeface="+mn-lt"/>
                <a:ea typeface="+mn-ea"/>
                <a:cs typeface="+mn-cs"/>
              </a:rPr>
              <a:t>отсутствует надежный механизм оценки эффективности поставщика;</a:t>
            </a:r>
          </a:p>
          <a:p>
            <a:pPr marL="342900" indent="-342900" algn="l" defTabSz="914400" rtl="0" eaLnBrk="1" hangingPunct="1">
              <a:spcBef>
                <a:spcPct val="20000"/>
              </a:spcBef>
              <a:spcAft>
                <a:spcPct val="0"/>
              </a:spcAft>
              <a:buFontTx/>
              <a:buChar char="•"/>
              <a:defRPr/>
            </a:pPr>
            <a:r>
              <a:rPr lang="ru-Ru" sz="1200" b="0" i="0" u="none" baseline="0">
                <a:solidFill>
                  <a:srgbClr val="000000"/>
                </a:solidFill>
                <a:latin typeface="+mn-lt"/>
                <a:ea typeface="+mn-ea"/>
                <a:cs typeface="+mn-cs"/>
              </a:rPr>
              <a:t>место для хранения </a:t>
            </a:r>
            <a:r>
              <a:rPr lang="ru-Ru" sz="1200" b="0" i="0" u="none" baseline="0">
                <a:solidFill>
                  <a:schemeClr val="tx1"/>
                </a:solidFill>
                <a:latin typeface="+mn-lt"/>
                <a:ea typeface="+mn-ea"/>
                <a:cs typeface="+mn-cs"/>
              </a:rPr>
              <a:t>и использование возможностей распределения являются проблемными вопросами на всех уровнях цепи поставок;</a:t>
            </a:r>
          </a:p>
          <a:p>
            <a:pPr marL="342900" indent="-342900" algn="l" defTabSz="914400" rtl="0" eaLnBrk="1" hangingPunct="1">
              <a:spcBef>
                <a:spcPct val="20000"/>
              </a:spcBef>
              <a:spcAft>
                <a:spcPct val="0"/>
              </a:spcAft>
              <a:buFontTx/>
              <a:buChar char="•"/>
              <a:defRPr/>
            </a:pPr>
            <a:r>
              <a:rPr lang="ru-Ru" sz="1200" b="0" i="0" u="none" baseline="0">
                <a:solidFill>
                  <a:schemeClr val="tx1"/>
                </a:solidFill>
              </a:rPr>
              <a:t>информация, собранная с помощью системы, а также в системе e-LMIS для отслеживания операций в цепи поставок, имеется, но используется недостаточно эффективно;</a:t>
            </a:r>
          </a:p>
          <a:p>
            <a:pPr marL="342900" indent="-342900" algn="l" defTabSz="914400" rtl="0" eaLnBrk="1" hangingPunct="1">
              <a:spcBef>
                <a:spcPct val="20000"/>
              </a:spcBef>
              <a:spcAft>
                <a:spcPct val="0"/>
              </a:spcAft>
              <a:buFontTx/>
              <a:buChar char="•"/>
              <a:defRPr/>
            </a:pPr>
            <a:r>
              <a:rPr lang="ru-Ru" sz="1200" b="0" i="0" u="none" baseline="0">
                <a:solidFill>
                  <a:schemeClr val="tx1"/>
                </a:solidFill>
                <a:latin typeface="+mn-lt"/>
                <a:ea typeface="+mn-ea"/>
                <a:cs typeface="+mn-cs"/>
              </a:rPr>
              <a:t>отсутствует ясная политика для контроля эффективности цепи поставок и управления ею;</a:t>
            </a:r>
          </a:p>
          <a:p>
            <a:pPr marL="342900" indent="-342900" algn="l" defTabSz="914400" rtl="0" eaLnBrk="1" hangingPunct="1">
              <a:spcBef>
                <a:spcPct val="20000"/>
              </a:spcBef>
              <a:spcAft>
                <a:spcPct val="0"/>
              </a:spcAft>
              <a:buFontTx/>
              <a:buChar char="•"/>
              <a:defRPr/>
            </a:pPr>
            <a:r>
              <a:rPr lang="ru-Ru" sz="1200" b="0" i="0" u="none" baseline="0">
                <a:solidFill>
                  <a:schemeClr val="tx1"/>
                </a:solidFill>
                <a:latin typeface="+mn-lt"/>
                <a:ea typeface="+mn-ea"/>
                <a:cs typeface="+mn-cs"/>
              </a:rPr>
              <a:t>стратегический план существует, но его реализация не контролируется.</a:t>
            </a:r>
          </a:p>
          <a:p>
            <a:endParaRPr lang="ru-Ru" dirty="0"/>
          </a:p>
        </p:txBody>
      </p:sp>
      <p:sp>
        <p:nvSpPr>
          <p:cNvPr id="4" name="Slide Number Placeholder 3"/>
          <p:cNvSpPr>
            <a:spLocks noGrp="1"/>
          </p:cNvSpPr>
          <p:nvPr>
            <p:ph type="sldNum" sz="quarter" idx="10"/>
          </p:nvPr>
        </p:nvSpPr>
        <p:spPr/>
        <p:txBody>
          <a:bodyPr/>
          <a:lstStyle/>
          <a:p>
            <a:pPr algn="l" rtl="0"/>
            <a:fld id="{FE3A3E85-43D4-CA4F-87E4-4813A8F8E626}" type="slidenum">
              <a:rPr>
                <a:solidFill>
                  <a:prstClr val="black"/>
                </a:solidFill>
              </a:rPr>
              <a:pPr/>
              <a:t>15</a:t>
            </a:fld>
            <a:endParaRPr lang="ru-Ru">
              <a:solidFill>
                <a:prstClr val="black"/>
              </a:solidFill>
            </a:endParaRPr>
          </a:p>
        </p:txBody>
      </p:sp>
    </p:spTree>
    <p:extLst>
      <p:ext uri="{BB962C8B-B14F-4D97-AF65-F5344CB8AC3E}">
        <p14:creationId xmlns:p14="http://schemas.microsoft.com/office/powerpoint/2010/main" val="12787308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FE3A3E85-43D4-CA4F-87E4-4813A8F8E626}" type="slidenum">
              <a:rPr lang="en-US" smtClean="0"/>
              <a:t>16</a:t>
            </a:fld>
            <a:endParaRPr lang="en-US"/>
          </a:p>
        </p:txBody>
      </p:sp>
    </p:spTree>
    <p:extLst>
      <p:ext uri="{BB962C8B-B14F-4D97-AF65-F5344CB8AC3E}">
        <p14:creationId xmlns:p14="http://schemas.microsoft.com/office/powerpoint/2010/main" val="31635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fld id="{09446B8C-B910-BF49-A73D-C45B5A537964}" type="slidenum">
              <a:rPr/>
              <a:t>2</a:t>
            </a:fld>
            <a:endParaRPr lang="ru-Ru"/>
          </a:p>
        </p:txBody>
      </p:sp>
    </p:spTree>
    <p:extLst>
      <p:ext uri="{BB962C8B-B14F-4D97-AF65-F5344CB8AC3E}">
        <p14:creationId xmlns:p14="http://schemas.microsoft.com/office/powerpoint/2010/main" val="1610084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Мы подробно обсудим несколько способов, не затрагивая весь перечень. Что касается мониторинга, мы выделили семь показателей, которые подлежат постоянному контролю. Сами по себе оценки NSCA не являются ежегодным инструментом, как вы можете увидеть, судя по последним четырем дням.</a:t>
            </a:r>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3</a:t>
            </a:fld>
            <a:endParaRPr lang="ru-Ru"/>
          </a:p>
        </p:txBody>
      </p:sp>
    </p:spTree>
    <p:extLst>
      <p:ext uri="{BB962C8B-B14F-4D97-AF65-F5344CB8AC3E}">
        <p14:creationId xmlns:p14="http://schemas.microsoft.com/office/powerpoint/2010/main" val="113476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b="0" i="0" u="none" baseline="0"/>
              <a:t>Настоящие рекомендации по совершенствованию цепей поставок основаны на </a:t>
            </a:r>
            <a:r>
              <a:rPr lang="ru-Ru" sz="1200" b="0" i="0" u="none" baseline="0">
                <a:solidFill>
                  <a:schemeClr val="dk1"/>
                </a:solidFill>
                <a:latin typeface="+mn-lt"/>
                <a:cs typeface="+mn-cs"/>
                <a:hlinkClick r:id="rId3"/>
              </a:rPr>
              <a:t>Руководстве и наборе инструментов по укреплению цепей поставок в системе здравоохранения через развитие возможностей ЮНИСЕФ</a:t>
            </a:r>
            <a:r>
              <a:rPr lang="ru-Ru" sz="1200" b="0" i="0" u="none" baseline="0">
                <a:solidFill>
                  <a:schemeClr val="dk1"/>
                </a:solidFill>
                <a:latin typeface="+mn-lt"/>
                <a:cs typeface="+mn-cs"/>
              </a:rPr>
              <a:t>. Оценка или ситуационный анализ ― это важный этап, но он не может заменить другие этапы тщательного коллективного процесса совершенствования. На всех этапах процесса требуется руководство со стороны правительства, координация и долговременные обязательства. В зависимости от конечных пользователей данной оценки определяется, что следует включить в итоговый материал и как представить результаты на основе разных форматов, описанных на предыдущих занятиях.</a:t>
            </a:r>
            <a:endParaRPr lang="ru-Ru" sz="1200" dirty="0">
              <a:solidFill>
                <a:schemeClr val="dk1"/>
              </a:solidFill>
              <a:latin typeface="+mn-lt"/>
              <a:cs typeface="+mn-cs"/>
            </a:endParaRPr>
          </a:p>
          <a:p>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4</a:t>
            </a:fld>
            <a:endParaRPr lang="ru-Ru"/>
          </a:p>
        </p:txBody>
      </p:sp>
    </p:spTree>
    <p:extLst>
      <p:ext uri="{BB962C8B-B14F-4D97-AF65-F5344CB8AC3E}">
        <p14:creationId xmlns:p14="http://schemas.microsoft.com/office/powerpoint/2010/main" val="228207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Но для этого требуется план и принятие долгосрочного обязательства каждой заинтересованной стороной. </a:t>
            </a:r>
          </a:p>
        </p:txBody>
      </p:sp>
      <p:sp>
        <p:nvSpPr>
          <p:cNvPr id="4" name="Slide Number Placeholder 3"/>
          <p:cNvSpPr>
            <a:spLocks noGrp="1"/>
          </p:cNvSpPr>
          <p:nvPr>
            <p:ph type="sldNum" sz="quarter" idx="10"/>
          </p:nvPr>
        </p:nvSpPr>
        <p:spPr/>
        <p:txBody>
          <a:bodyPr/>
          <a:lstStyle/>
          <a:p>
            <a:pPr algn="l" rtl="0"/>
            <a:fld id="{824A558B-E4E9-A94A-B9C1-029E46A76ABA}" type="slidenum">
              <a:rPr/>
              <a:t>5</a:t>
            </a:fld>
            <a:endParaRPr lang="ru-Ru"/>
          </a:p>
        </p:txBody>
      </p:sp>
    </p:spTree>
    <p:extLst>
      <p:ext uri="{BB962C8B-B14F-4D97-AF65-F5344CB8AC3E}">
        <p14:creationId xmlns:p14="http://schemas.microsoft.com/office/powerpoint/2010/main" val="31153437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Комплексный пересмотр программы EVM (эффективного управления вакцинами) представляет собой пробную модель создания более целенаправленного процесса повышения эффективности работы, в котором оценка является лишь одним из этапов. </a:t>
            </a:r>
          </a:p>
          <a:p>
            <a:pPr algn="l" rtl="0"/>
            <a:r>
              <a:rPr lang="ru-Ru" b="0" i="0" u="none" baseline="0"/>
              <a:t>NSCA определяет сильные и слабые стороны с точки зрения эффективности и возможностей, но не дает готовых решений. Оценка призвана определить области для дальнейшего исследования. В ходе оценки могут быть получены как неожиданные результаты, так и данные, уже известные большинству заинтересованных сторон, однако такая оценка подтвердит уже известную информацию. Подготовка отчета, который никто не читает и не использует — напрасная трата времени и денег. Оценка должна, прежде всего, опираться на планы по использованию ее результатов.</a:t>
            </a:r>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6</a:t>
            </a:fld>
            <a:endParaRPr lang="ru-Ru"/>
          </a:p>
        </p:txBody>
      </p:sp>
    </p:spTree>
    <p:extLst>
      <p:ext uri="{BB962C8B-B14F-4D97-AF65-F5344CB8AC3E}">
        <p14:creationId xmlns:p14="http://schemas.microsoft.com/office/powerpoint/2010/main" val="3508022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На следующих трех слайдах рассматривается использование результатов NSCA для планирования инвестиций в цепи поставок. В процессе анализа направлений инвестирования правительство, партнеры и другие заинтересованные стороны должны рассмотреть ряд ключевых вопросов. Синим цветом обозначены этапы, на которых непосредственно можно использовать данные NSCA. Используйте их, чтобы получить сведения об эффективности (где рассматриваются КПЭ) и сведения о возможностях (где рассматривается CMM). Светло-синим цветом обозначены этапы, на которых данные NSCA могут служить источником непрямого контекста или косвенной информации. Результаты NSCA могут быть полезны для новых заявок на получение грантов/финансирования, таких как гранты GAVI HSS, гранты Global Fund HSS или гранты Глобального фонда финансирования (GFF). В настоящее время имеется множество возможностей для получения финансовых средств, для которых требуется предоставление оценки или данных, подтверждающих такие запросы на финансирование. </a:t>
            </a:r>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7</a:t>
            </a:fld>
            <a:endParaRPr lang="ru-Ru"/>
          </a:p>
        </p:txBody>
      </p:sp>
    </p:spTree>
    <p:extLst>
      <p:ext uri="{BB962C8B-B14F-4D97-AF65-F5344CB8AC3E}">
        <p14:creationId xmlns:p14="http://schemas.microsoft.com/office/powerpoint/2010/main" val="33368886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Признание того, что письменные выходные данные представляют собой только один аспект отчетности и распространения. В значительной степени это также осуществляется посредством презентаций и собраний. Обратите внимание: наши текущие отчеты сопровождаются обширными приложениями, содержащими все результаты и аналитические таблицы в качестве дополнительных материалов для дальнейшего углубленного анализа.</a:t>
            </a:r>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8</a:t>
            </a:fld>
            <a:endParaRPr lang="ru-Ru"/>
          </a:p>
        </p:txBody>
      </p:sp>
    </p:spTree>
    <p:extLst>
      <p:ext uri="{BB962C8B-B14F-4D97-AF65-F5344CB8AC3E}">
        <p14:creationId xmlns:p14="http://schemas.microsoft.com/office/powerpoint/2010/main" val="37649316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rtl="0"/>
            <a:r>
              <a:rPr lang="ru-Ru" b="0" i="0" u="none" baseline="0"/>
              <a:t>Пример, в котором вследствие низких показателей выбраны три области возможностей NSCA с целью рассмотрения сделанных инвестиционных решений, а также ожидаемых (или фактических) улучшений оценок. Обратите внимание: у нас нет формулы, которая гарантировала бы, что в случае инвестирования суммы X будет получено улучшение Y.</a:t>
            </a:r>
            <a:endParaRPr lang="ru-Ru" dirty="0"/>
          </a:p>
        </p:txBody>
      </p:sp>
      <p:sp>
        <p:nvSpPr>
          <p:cNvPr id="4" name="Slide Number Placeholder 3"/>
          <p:cNvSpPr>
            <a:spLocks noGrp="1"/>
          </p:cNvSpPr>
          <p:nvPr>
            <p:ph type="sldNum" sz="quarter" idx="10"/>
          </p:nvPr>
        </p:nvSpPr>
        <p:spPr/>
        <p:txBody>
          <a:bodyPr/>
          <a:lstStyle/>
          <a:p>
            <a:pPr algn="l" rtl="0"/>
            <a:fld id="{8CA7FF42-749A-44B8-B001-B9EA9DD863D9}" type="slidenum">
              <a:rPr>
                <a:solidFill>
                  <a:prstClr val="black"/>
                </a:solidFill>
              </a:rPr>
              <a:pPr/>
              <a:t>9</a:t>
            </a:fld>
            <a:endParaRPr lang="ru-Ru">
              <a:solidFill>
                <a:prstClr val="black"/>
              </a:solidFill>
            </a:endParaRPr>
          </a:p>
        </p:txBody>
      </p:sp>
    </p:spTree>
    <p:extLst>
      <p:ext uri="{BB962C8B-B14F-4D97-AF65-F5344CB8AC3E}">
        <p14:creationId xmlns:p14="http://schemas.microsoft.com/office/powerpoint/2010/main" val="16154366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ED43D48-BA6D-044B-863E-6AA2EE913DA4}" type="datetimeFigureOut">
              <a:rPr lang="en-US" smtClean="0"/>
              <a:t>8/22/2022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0220C-33F2-1C43-9667-1F7049FE1F3D}" type="slidenum">
              <a:rPr lang="en-US" smtClean="0"/>
              <a:t>‹#›</a:t>
            </a:fld>
            <a:endParaRPr lang="en-US"/>
          </a:p>
        </p:txBody>
      </p:sp>
    </p:spTree>
    <p:extLst>
      <p:ext uri="{BB962C8B-B14F-4D97-AF65-F5344CB8AC3E}">
        <p14:creationId xmlns:p14="http://schemas.microsoft.com/office/powerpoint/2010/main" val="11749302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D43D48-BA6D-044B-863E-6AA2EE913DA4}" type="datetimeFigureOut">
              <a:rPr lang="en-US" smtClean="0"/>
              <a:t>8/22/2022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0220C-33F2-1C43-9667-1F7049FE1F3D}" type="slidenum">
              <a:rPr lang="en-US" smtClean="0"/>
              <a:t>‹#›</a:t>
            </a:fld>
            <a:endParaRPr lang="en-US"/>
          </a:p>
        </p:txBody>
      </p:sp>
    </p:spTree>
    <p:extLst>
      <p:ext uri="{BB962C8B-B14F-4D97-AF65-F5344CB8AC3E}">
        <p14:creationId xmlns:p14="http://schemas.microsoft.com/office/powerpoint/2010/main" val="308072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D43D48-BA6D-044B-863E-6AA2EE913DA4}" type="datetimeFigureOut">
              <a:rPr lang="en-US" smtClean="0"/>
              <a:t>8/22/2022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0220C-33F2-1C43-9667-1F7049FE1F3D}" type="slidenum">
              <a:rPr lang="en-US" smtClean="0"/>
              <a:t>‹#›</a:t>
            </a:fld>
            <a:endParaRPr lang="en-US"/>
          </a:p>
        </p:txBody>
      </p:sp>
    </p:spTree>
    <p:extLst>
      <p:ext uri="{BB962C8B-B14F-4D97-AF65-F5344CB8AC3E}">
        <p14:creationId xmlns:p14="http://schemas.microsoft.com/office/powerpoint/2010/main" val="1992330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Red/Gray 1 Content">
    <p:bg>
      <p:bgPr>
        <a:solidFill>
          <a:srgbClr val="E7E7E5"/>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414FB1AD-D69E-B741-965A-0BAE826C2FA6}" type="datetime1">
              <a:rPr lang="en-US" smtClean="0"/>
              <a:pPr/>
              <a:t>8/22/2022</a:t>
            </a:fld>
            <a:endParaRPr lang="en-US"/>
          </a:p>
        </p:txBody>
      </p:sp>
      <p:sp>
        <p:nvSpPr>
          <p:cNvPr id="9"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2" name="Title Placeholder 1"/>
          <p:cNvSpPr>
            <a:spLocks noGrp="1"/>
          </p:cNvSpPr>
          <p:nvPr>
            <p:ph type="title"/>
          </p:nvPr>
        </p:nvSpPr>
        <p:spPr>
          <a:xfrm>
            <a:off x="914805" y="812237"/>
            <a:ext cx="10363200" cy="701731"/>
          </a:xfrm>
          <a:prstGeom prst="rect">
            <a:avLst/>
          </a:prstGeom>
        </p:spPr>
        <p:txBody>
          <a:bodyPr vert="horz" lIns="91440" tIns="45720" rIns="91440" bIns="45720" rtlCol="0" anchor="b" anchorCtr="0">
            <a:spAutoFit/>
          </a:bodyPr>
          <a:lstStyle/>
          <a:p>
            <a:r>
              <a:rPr lang="en-US"/>
              <a:t>Click to edit Master title style</a:t>
            </a:r>
            <a:endParaRPr lang="en-US" dirty="0"/>
          </a:p>
        </p:txBody>
      </p:sp>
      <p:sp>
        <p:nvSpPr>
          <p:cNvPr id="13" name="Text Placeholder 2"/>
          <p:cNvSpPr>
            <a:spLocks noGrp="1"/>
          </p:cNvSpPr>
          <p:nvPr>
            <p:ph idx="1"/>
          </p:nvPr>
        </p:nvSpPr>
        <p:spPr>
          <a:xfrm>
            <a:off x="914400" y="1715549"/>
            <a:ext cx="10363200" cy="423323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401030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3_Red/Gray 2 Content">
  <p:cSld name="3_Red/Gray 2 Content">
    <p:bg>
      <p:bgPr>
        <a:solidFill>
          <a:schemeClr val="lt1"/>
        </a:solidFill>
        <a:effectLst/>
      </p:bgPr>
    </p:bg>
    <p:spTree>
      <p:nvGrpSpPr>
        <p:cNvPr id="1" name="Shape 141"/>
        <p:cNvGrpSpPr/>
        <p:nvPr/>
      </p:nvGrpSpPr>
      <p:grpSpPr>
        <a:xfrm>
          <a:off x="0" y="0"/>
          <a:ext cx="0" cy="0"/>
          <a:chOff x="0" y="0"/>
          <a:chExt cx="0" cy="0"/>
        </a:xfrm>
      </p:grpSpPr>
      <p:sp>
        <p:nvSpPr>
          <p:cNvPr id="142" name="Shape 142"/>
          <p:cNvSpPr txBox="1">
            <a:spLocks noGrp="1"/>
          </p:cNvSpPr>
          <p:nvPr>
            <p:ph type="body" idx="1"/>
          </p:nvPr>
        </p:nvSpPr>
        <p:spPr>
          <a:xfrm>
            <a:off x="914805" y="1715549"/>
            <a:ext cx="5079595" cy="4233230"/>
          </a:xfrm>
          <a:prstGeom prst="rect">
            <a:avLst/>
          </a:prstGeom>
          <a:noFill/>
          <a:ln>
            <a:noFill/>
          </a:ln>
        </p:spPr>
        <p:txBody>
          <a:bodyPr spcFirstLastPara="1" wrap="square" lIns="91425" tIns="91425" rIns="91425" bIns="91425" anchor="t" anchorCtr="0"/>
          <a:lstStyle>
            <a:lvl1pPr marL="604738" marR="0" lvl="0" indent="-470352" algn="l" rtl="0">
              <a:spcBef>
                <a:spcPts val="0"/>
              </a:spcBef>
              <a:spcAft>
                <a:spcPts val="0"/>
              </a:spcAft>
              <a:buClr>
                <a:srgbClr val="6C6463"/>
              </a:buClr>
              <a:buSzPts val="2000"/>
              <a:buChar char="•"/>
              <a:defRPr b="0" i="0" u="none" strike="noStrike" cap="none">
                <a:solidFill>
                  <a:srgbClr val="6C6463"/>
                </a:solidFill>
              </a:defRPr>
            </a:lvl1pPr>
            <a:lvl2pPr marL="1209477" marR="0" lvl="1" indent="-453554" algn="l" rtl="0">
              <a:spcBef>
                <a:spcPts val="1058"/>
              </a:spcBef>
              <a:spcAft>
                <a:spcPts val="0"/>
              </a:spcAft>
              <a:buClr>
                <a:srgbClr val="6C6463"/>
              </a:buClr>
              <a:buSzPts val="1800"/>
              <a:buChar char="–"/>
              <a:defRPr b="0" i="0" u="none" strike="noStrike" cap="none">
                <a:solidFill>
                  <a:srgbClr val="6C6463"/>
                </a:solidFill>
              </a:defRPr>
            </a:lvl2pPr>
            <a:lvl3pPr marL="1814215" marR="0" lvl="2" indent="-436756" algn="l" rtl="0">
              <a:spcBef>
                <a:spcPts val="1058"/>
              </a:spcBef>
              <a:spcAft>
                <a:spcPts val="0"/>
              </a:spcAft>
              <a:buClr>
                <a:srgbClr val="6C6463"/>
              </a:buClr>
              <a:buSzPts val="1600"/>
              <a:buChar char="•"/>
              <a:defRPr b="0" i="0" u="none" strike="noStrike" cap="none">
                <a:solidFill>
                  <a:srgbClr val="6C6463"/>
                </a:solidFill>
              </a:defRPr>
            </a:lvl3pPr>
            <a:lvl4pPr marL="2418954" marR="0" lvl="3" indent="-419957" algn="l" rtl="0">
              <a:spcBef>
                <a:spcPts val="370"/>
              </a:spcBef>
              <a:spcAft>
                <a:spcPts val="0"/>
              </a:spcAft>
              <a:buClr>
                <a:srgbClr val="6C6463"/>
              </a:buClr>
              <a:buSzPts val="1400"/>
              <a:buChar char="–"/>
              <a:defRPr b="0" i="0" u="none" strike="noStrike" cap="none">
                <a:solidFill>
                  <a:srgbClr val="6C6463"/>
                </a:solidFill>
              </a:defRPr>
            </a:lvl4pPr>
            <a:lvl5pPr marL="3023692" marR="0" lvl="4" indent="-403159" algn="l" rtl="0">
              <a:spcBef>
                <a:spcPts val="423"/>
              </a:spcBef>
              <a:spcAft>
                <a:spcPts val="0"/>
              </a:spcAft>
              <a:buClr>
                <a:srgbClr val="6C6463"/>
              </a:buClr>
              <a:buSzPts val="1200"/>
              <a:buChar char="»"/>
              <a:defRPr b="0" i="0" u="none" strike="noStrike" cap="none">
                <a:solidFill>
                  <a:srgbClr val="6C6463"/>
                </a:solidFill>
              </a:defRPr>
            </a:lvl5pPr>
            <a:lvl6pPr marL="3628431" marR="0" lvl="5" indent="-403159" algn="l" rtl="0">
              <a:spcBef>
                <a:spcPts val="476"/>
              </a:spcBef>
              <a:spcAft>
                <a:spcPts val="0"/>
              </a:spcAft>
              <a:buClr>
                <a:srgbClr val="6C6463"/>
              </a:buClr>
              <a:buSzPts val="1200"/>
              <a:buChar char="•"/>
              <a:defRPr b="0" i="0" u="none" strike="noStrike" cap="none">
                <a:solidFill>
                  <a:srgbClr val="6C6463"/>
                </a:solidFill>
              </a:defRPr>
            </a:lvl6pPr>
            <a:lvl7pPr marL="4233169" marR="0" lvl="6" indent="-403159" algn="l" rtl="0">
              <a:spcBef>
                <a:spcPts val="476"/>
              </a:spcBef>
              <a:spcAft>
                <a:spcPts val="0"/>
              </a:spcAft>
              <a:buClr>
                <a:srgbClr val="6C6463"/>
              </a:buClr>
              <a:buSzPts val="1200"/>
              <a:buChar char="•"/>
              <a:defRPr b="0" i="0" u="none" strike="noStrike" cap="none">
                <a:solidFill>
                  <a:srgbClr val="6C6463"/>
                </a:solidFill>
              </a:defRPr>
            </a:lvl7pPr>
            <a:lvl8pPr marL="4837908" marR="0" lvl="7" indent="-403159" algn="l" rtl="0">
              <a:spcBef>
                <a:spcPts val="476"/>
              </a:spcBef>
              <a:spcAft>
                <a:spcPts val="0"/>
              </a:spcAft>
              <a:buClr>
                <a:srgbClr val="6C6463"/>
              </a:buClr>
              <a:buSzPts val="1200"/>
              <a:buChar char="•"/>
              <a:defRPr b="0" i="0" u="none" strike="noStrike" cap="none">
                <a:solidFill>
                  <a:srgbClr val="6C6463"/>
                </a:solidFill>
              </a:defRPr>
            </a:lvl8pPr>
            <a:lvl9pPr marL="5442646" marR="0" lvl="8" indent="-403159" algn="l" rtl="0">
              <a:spcBef>
                <a:spcPts val="476"/>
              </a:spcBef>
              <a:spcAft>
                <a:spcPts val="0"/>
              </a:spcAft>
              <a:buClr>
                <a:srgbClr val="6C6463"/>
              </a:buClr>
              <a:buSzPts val="1200"/>
              <a:buChar char="•"/>
              <a:defRPr b="0" i="0" u="none" strike="noStrike" cap="none">
                <a:solidFill>
                  <a:srgbClr val="6C6463"/>
                </a:solidFill>
              </a:defRPr>
            </a:lvl9pPr>
          </a:lstStyle>
          <a:p>
            <a:endParaRPr/>
          </a:p>
        </p:txBody>
      </p:sp>
      <p:sp>
        <p:nvSpPr>
          <p:cNvPr id="143" name="Shape 143"/>
          <p:cNvSpPr txBox="1">
            <a:spLocks noGrp="1"/>
          </p:cNvSpPr>
          <p:nvPr>
            <p:ph type="body" idx="2"/>
          </p:nvPr>
        </p:nvSpPr>
        <p:spPr>
          <a:xfrm>
            <a:off x="6197600" y="1715549"/>
            <a:ext cx="5080405" cy="4233230"/>
          </a:xfrm>
          <a:prstGeom prst="rect">
            <a:avLst/>
          </a:prstGeom>
          <a:noFill/>
          <a:ln>
            <a:noFill/>
          </a:ln>
        </p:spPr>
        <p:txBody>
          <a:bodyPr spcFirstLastPara="1" wrap="square" lIns="91425" tIns="91425" rIns="91425" bIns="91425" anchor="t" anchorCtr="0"/>
          <a:lstStyle>
            <a:lvl1pPr marL="604738" marR="0" lvl="0" indent="-470352" algn="l" rtl="0">
              <a:spcBef>
                <a:spcPts val="0"/>
              </a:spcBef>
              <a:spcAft>
                <a:spcPts val="0"/>
              </a:spcAft>
              <a:buClr>
                <a:srgbClr val="6C6463"/>
              </a:buClr>
              <a:buSzPts val="2000"/>
              <a:buChar char="•"/>
              <a:defRPr b="0" i="0" u="none" strike="noStrike" cap="none">
                <a:solidFill>
                  <a:srgbClr val="6C6463"/>
                </a:solidFill>
              </a:defRPr>
            </a:lvl1pPr>
            <a:lvl2pPr marL="1209477" marR="0" lvl="1" indent="-453554" algn="l" rtl="0">
              <a:spcBef>
                <a:spcPts val="1058"/>
              </a:spcBef>
              <a:spcAft>
                <a:spcPts val="0"/>
              </a:spcAft>
              <a:buClr>
                <a:srgbClr val="6C6463"/>
              </a:buClr>
              <a:buSzPts val="1800"/>
              <a:buChar char="–"/>
              <a:defRPr b="0" i="0" u="none" strike="noStrike" cap="none">
                <a:solidFill>
                  <a:srgbClr val="6C6463"/>
                </a:solidFill>
              </a:defRPr>
            </a:lvl2pPr>
            <a:lvl3pPr marL="1814215" marR="0" lvl="2" indent="-436756" algn="l" rtl="0">
              <a:spcBef>
                <a:spcPts val="1058"/>
              </a:spcBef>
              <a:spcAft>
                <a:spcPts val="0"/>
              </a:spcAft>
              <a:buClr>
                <a:srgbClr val="6C6463"/>
              </a:buClr>
              <a:buSzPts val="1600"/>
              <a:buChar char="•"/>
              <a:defRPr b="0" i="0" u="none" strike="noStrike" cap="none">
                <a:solidFill>
                  <a:srgbClr val="6C6463"/>
                </a:solidFill>
              </a:defRPr>
            </a:lvl3pPr>
            <a:lvl4pPr marL="2418954" marR="0" lvl="3" indent="-419957" algn="l" rtl="0">
              <a:spcBef>
                <a:spcPts val="370"/>
              </a:spcBef>
              <a:spcAft>
                <a:spcPts val="0"/>
              </a:spcAft>
              <a:buClr>
                <a:srgbClr val="6C6463"/>
              </a:buClr>
              <a:buSzPts val="1400"/>
              <a:buChar char="–"/>
              <a:defRPr b="0" i="0" u="none" strike="noStrike" cap="none">
                <a:solidFill>
                  <a:srgbClr val="6C6463"/>
                </a:solidFill>
              </a:defRPr>
            </a:lvl4pPr>
            <a:lvl5pPr marL="3023692" marR="0" lvl="4" indent="-403159" algn="l" rtl="0">
              <a:spcBef>
                <a:spcPts val="423"/>
              </a:spcBef>
              <a:spcAft>
                <a:spcPts val="0"/>
              </a:spcAft>
              <a:buClr>
                <a:srgbClr val="6C6463"/>
              </a:buClr>
              <a:buSzPts val="1200"/>
              <a:buChar char="»"/>
              <a:defRPr b="0" i="0" u="none" strike="noStrike" cap="none">
                <a:solidFill>
                  <a:srgbClr val="6C6463"/>
                </a:solidFill>
              </a:defRPr>
            </a:lvl5pPr>
            <a:lvl6pPr marL="3628431" marR="0" lvl="5" indent="-403159" algn="l" rtl="0">
              <a:spcBef>
                <a:spcPts val="476"/>
              </a:spcBef>
              <a:spcAft>
                <a:spcPts val="0"/>
              </a:spcAft>
              <a:buClr>
                <a:srgbClr val="6C6463"/>
              </a:buClr>
              <a:buSzPts val="1200"/>
              <a:buChar char="•"/>
              <a:defRPr b="0" i="0" u="none" strike="noStrike" cap="none">
                <a:solidFill>
                  <a:srgbClr val="6C6463"/>
                </a:solidFill>
              </a:defRPr>
            </a:lvl6pPr>
            <a:lvl7pPr marL="4233169" marR="0" lvl="6" indent="-403159" algn="l" rtl="0">
              <a:spcBef>
                <a:spcPts val="476"/>
              </a:spcBef>
              <a:spcAft>
                <a:spcPts val="0"/>
              </a:spcAft>
              <a:buClr>
                <a:srgbClr val="6C6463"/>
              </a:buClr>
              <a:buSzPts val="1200"/>
              <a:buChar char="•"/>
              <a:defRPr b="0" i="0" u="none" strike="noStrike" cap="none">
                <a:solidFill>
                  <a:srgbClr val="6C6463"/>
                </a:solidFill>
              </a:defRPr>
            </a:lvl7pPr>
            <a:lvl8pPr marL="4837908" marR="0" lvl="7" indent="-403159" algn="l" rtl="0">
              <a:spcBef>
                <a:spcPts val="476"/>
              </a:spcBef>
              <a:spcAft>
                <a:spcPts val="0"/>
              </a:spcAft>
              <a:buClr>
                <a:srgbClr val="6C6463"/>
              </a:buClr>
              <a:buSzPts val="1200"/>
              <a:buChar char="•"/>
              <a:defRPr b="0" i="0" u="none" strike="noStrike" cap="none">
                <a:solidFill>
                  <a:srgbClr val="6C6463"/>
                </a:solidFill>
              </a:defRPr>
            </a:lvl8pPr>
            <a:lvl9pPr marL="5442646" marR="0" lvl="8" indent="-403159" algn="l" rtl="0">
              <a:spcBef>
                <a:spcPts val="476"/>
              </a:spcBef>
              <a:spcAft>
                <a:spcPts val="0"/>
              </a:spcAft>
              <a:buClr>
                <a:srgbClr val="6C6463"/>
              </a:buClr>
              <a:buSzPts val="1200"/>
              <a:buChar char="•"/>
              <a:defRPr b="0" i="0" u="none" strike="noStrike" cap="none">
                <a:solidFill>
                  <a:srgbClr val="6C6463"/>
                </a:solidFill>
              </a:defRPr>
            </a:lvl9pPr>
          </a:lstStyle>
          <a:p>
            <a:endParaRPr/>
          </a:p>
        </p:txBody>
      </p:sp>
      <p:sp>
        <p:nvSpPr>
          <p:cNvPr id="144" name="Shape 144"/>
          <p:cNvSpPr txBox="1">
            <a:spLocks noGrp="1"/>
          </p:cNvSpPr>
          <p:nvPr>
            <p:ph type="sldNum" idx="12"/>
          </p:nvPr>
        </p:nvSpPr>
        <p:spPr>
          <a:xfrm>
            <a:off x="9144000" y="6408096"/>
            <a:ext cx="2844800" cy="246221"/>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94" b="0" i="0" u="none" strike="noStrike" cap="none">
                <a:solidFill>
                  <a:srgbClr val="6C6463"/>
                </a:solidFill>
              </a:defRPr>
            </a:lvl1pPr>
            <a:lvl2pPr marL="0" marR="0" lvl="1" indent="0" algn="r" rtl="0">
              <a:spcBef>
                <a:spcPts val="0"/>
              </a:spcBef>
              <a:buNone/>
              <a:defRPr sz="794" b="0" i="0" u="none" strike="noStrike" cap="none">
                <a:solidFill>
                  <a:srgbClr val="6C6463"/>
                </a:solidFill>
              </a:defRPr>
            </a:lvl2pPr>
            <a:lvl3pPr marL="0" marR="0" lvl="2" indent="0" algn="r" rtl="0">
              <a:spcBef>
                <a:spcPts val="0"/>
              </a:spcBef>
              <a:buNone/>
              <a:defRPr sz="794" b="0" i="0" u="none" strike="noStrike" cap="none">
                <a:solidFill>
                  <a:srgbClr val="6C6463"/>
                </a:solidFill>
              </a:defRPr>
            </a:lvl3pPr>
            <a:lvl4pPr marL="0" marR="0" lvl="3" indent="0" algn="r" rtl="0">
              <a:spcBef>
                <a:spcPts val="0"/>
              </a:spcBef>
              <a:buNone/>
              <a:defRPr sz="794" b="0" i="0" u="none" strike="noStrike" cap="none">
                <a:solidFill>
                  <a:srgbClr val="6C6463"/>
                </a:solidFill>
              </a:defRPr>
            </a:lvl4pPr>
            <a:lvl5pPr marL="0" marR="0" lvl="4" indent="0" algn="r" rtl="0">
              <a:spcBef>
                <a:spcPts val="0"/>
              </a:spcBef>
              <a:buNone/>
              <a:defRPr sz="794" b="0" i="0" u="none" strike="noStrike" cap="none">
                <a:solidFill>
                  <a:srgbClr val="6C6463"/>
                </a:solidFill>
              </a:defRPr>
            </a:lvl5pPr>
            <a:lvl6pPr marL="0" marR="0" lvl="5" indent="0" algn="r" rtl="0">
              <a:spcBef>
                <a:spcPts val="0"/>
              </a:spcBef>
              <a:buNone/>
              <a:defRPr sz="794" b="0" i="0" u="none" strike="noStrike" cap="none">
                <a:solidFill>
                  <a:srgbClr val="6C6463"/>
                </a:solidFill>
              </a:defRPr>
            </a:lvl6pPr>
            <a:lvl7pPr marL="0" marR="0" lvl="6" indent="0" algn="r" rtl="0">
              <a:spcBef>
                <a:spcPts val="0"/>
              </a:spcBef>
              <a:buNone/>
              <a:defRPr sz="794" b="0" i="0" u="none" strike="noStrike" cap="none">
                <a:solidFill>
                  <a:srgbClr val="6C6463"/>
                </a:solidFill>
              </a:defRPr>
            </a:lvl7pPr>
            <a:lvl8pPr marL="0" marR="0" lvl="7" indent="0" algn="r" rtl="0">
              <a:spcBef>
                <a:spcPts val="0"/>
              </a:spcBef>
              <a:buNone/>
              <a:defRPr sz="794" b="0" i="0" u="none" strike="noStrike" cap="none">
                <a:solidFill>
                  <a:srgbClr val="6C6463"/>
                </a:solidFill>
              </a:defRPr>
            </a:lvl8pPr>
            <a:lvl9pPr marL="0" marR="0" lvl="8" indent="0" algn="r" rtl="0">
              <a:spcBef>
                <a:spcPts val="0"/>
              </a:spcBef>
              <a:buNone/>
              <a:defRPr sz="794" b="0" i="0" u="none" strike="noStrike" cap="none">
                <a:solidFill>
                  <a:srgbClr val="6C6463"/>
                </a:solidFill>
              </a:defRPr>
            </a:lvl9pPr>
          </a:lstStyle>
          <a:p>
            <a:fld id="{00000000-1234-1234-1234-123412341234}" type="slidenum">
              <a:rPr lang="en-US" smtClean="0"/>
              <a:pPr/>
              <a:t>‹#›</a:t>
            </a:fld>
            <a:endParaRPr lang="en-US"/>
          </a:p>
        </p:txBody>
      </p:sp>
      <p:sp>
        <p:nvSpPr>
          <p:cNvPr id="145" name="Shape 145"/>
          <p:cNvSpPr txBox="1">
            <a:spLocks noGrp="1"/>
          </p:cNvSpPr>
          <p:nvPr>
            <p:ph type="title"/>
          </p:nvPr>
        </p:nvSpPr>
        <p:spPr>
          <a:xfrm>
            <a:off x="914805" y="898413"/>
            <a:ext cx="10363200" cy="615554"/>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Clr>
                <a:srgbClr val="0067B9"/>
              </a:buClr>
              <a:buSzPts val="1400"/>
              <a:buNone/>
              <a:defRPr sz="3174" b="0" i="0" u="none" strike="noStrike" cap="none">
                <a:solidFill>
                  <a:srgbClr val="0067B9"/>
                </a:solidFill>
              </a:defRPr>
            </a:lvl1pPr>
            <a:lvl2pPr lvl="1" indent="0">
              <a:spcBef>
                <a:spcPts val="0"/>
              </a:spcBef>
              <a:spcAft>
                <a:spcPts val="0"/>
              </a:spcAft>
              <a:buSzPts val="1400"/>
              <a:buNone/>
              <a:defRPr sz="2381"/>
            </a:lvl2pPr>
            <a:lvl3pPr lvl="2" indent="0">
              <a:spcBef>
                <a:spcPts val="0"/>
              </a:spcBef>
              <a:spcAft>
                <a:spcPts val="0"/>
              </a:spcAft>
              <a:buSzPts val="1400"/>
              <a:buNone/>
              <a:defRPr sz="2381"/>
            </a:lvl3pPr>
            <a:lvl4pPr lvl="3" indent="0">
              <a:spcBef>
                <a:spcPts val="0"/>
              </a:spcBef>
              <a:spcAft>
                <a:spcPts val="0"/>
              </a:spcAft>
              <a:buSzPts val="1400"/>
              <a:buNone/>
              <a:defRPr sz="2381"/>
            </a:lvl4pPr>
            <a:lvl5pPr lvl="4" indent="0">
              <a:spcBef>
                <a:spcPts val="0"/>
              </a:spcBef>
              <a:spcAft>
                <a:spcPts val="0"/>
              </a:spcAft>
              <a:buSzPts val="1400"/>
              <a:buNone/>
              <a:defRPr sz="2381"/>
            </a:lvl5pPr>
            <a:lvl6pPr lvl="5" indent="0">
              <a:spcBef>
                <a:spcPts val="0"/>
              </a:spcBef>
              <a:spcAft>
                <a:spcPts val="0"/>
              </a:spcAft>
              <a:buSzPts val="1400"/>
              <a:buNone/>
              <a:defRPr sz="2381"/>
            </a:lvl6pPr>
            <a:lvl7pPr lvl="6" indent="0">
              <a:spcBef>
                <a:spcPts val="0"/>
              </a:spcBef>
              <a:spcAft>
                <a:spcPts val="0"/>
              </a:spcAft>
              <a:buSzPts val="1400"/>
              <a:buNone/>
              <a:defRPr sz="2381"/>
            </a:lvl7pPr>
            <a:lvl8pPr lvl="7" indent="0">
              <a:spcBef>
                <a:spcPts val="0"/>
              </a:spcBef>
              <a:spcAft>
                <a:spcPts val="0"/>
              </a:spcAft>
              <a:buSzPts val="1400"/>
              <a:buNone/>
              <a:defRPr sz="2381"/>
            </a:lvl8pPr>
            <a:lvl9pPr lvl="8" indent="0">
              <a:spcBef>
                <a:spcPts val="0"/>
              </a:spcBef>
              <a:spcAft>
                <a:spcPts val="0"/>
              </a:spcAft>
              <a:buSzPts val="1400"/>
              <a:buNone/>
              <a:defRPr sz="2381"/>
            </a:lvl9pPr>
          </a:lstStyle>
          <a:p>
            <a:endParaRPr/>
          </a:p>
        </p:txBody>
      </p:sp>
    </p:spTree>
    <p:extLst>
      <p:ext uri="{BB962C8B-B14F-4D97-AF65-F5344CB8AC3E}">
        <p14:creationId xmlns:p14="http://schemas.microsoft.com/office/powerpoint/2010/main" val="357139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D43D48-BA6D-044B-863E-6AA2EE913DA4}" type="datetimeFigureOut">
              <a:rPr lang="en-US" smtClean="0"/>
              <a:t>8/22/2022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0220C-33F2-1C43-9667-1F7049FE1F3D}" type="slidenum">
              <a:rPr lang="en-US" smtClean="0"/>
              <a:t>‹#›</a:t>
            </a:fld>
            <a:endParaRPr lang="en-US"/>
          </a:p>
        </p:txBody>
      </p:sp>
    </p:spTree>
    <p:extLst>
      <p:ext uri="{BB962C8B-B14F-4D97-AF65-F5344CB8AC3E}">
        <p14:creationId xmlns:p14="http://schemas.microsoft.com/office/powerpoint/2010/main" val="9413002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ED43D48-BA6D-044B-863E-6AA2EE913DA4}" type="datetimeFigureOut">
              <a:rPr lang="en-US" smtClean="0"/>
              <a:t>8/22/2022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0220C-33F2-1C43-9667-1F7049FE1F3D}" type="slidenum">
              <a:rPr lang="en-US" smtClean="0"/>
              <a:t>‹#›</a:t>
            </a:fld>
            <a:endParaRPr lang="en-US"/>
          </a:p>
        </p:txBody>
      </p:sp>
    </p:spTree>
    <p:extLst>
      <p:ext uri="{BB962C8B-B14F-4D97-AF65-F5344CB8AC3E}">
        <p14:creationId xmlns:p14="http://schemas.microsoft.com/office/powerpoint/2010/main" val="2069363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D43D48-BA6D-044B-863E-6AA2EE913DA4}" type="datetimeFigureOut">
              <a:rPr lang="en-US" smtClean="0"/>
              <a:t>8/22/2022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50220C-33F2-1C43-9667-1F7049FE1F3D}" type="slidenum">
              <a:rPr lang="en-US" smtClean="0"/>
              <a:t>‹#›</a:t>
            </a:fld>
            <a:endParaRPr lang="en-US"/>
          </a:p>
        </p:txBody>
      </p:sp>
    </p:spTree>
    <p:extLst>
      <p:ext uri="{BB962C8B-B14F-4D97-AF65-F5344CB8AC3E}">
        <p14:creationId xmlns:p14="http://schemas.microsoft.com/office/powerpoint/2010/main" val="12862778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D43D48-BA6D-044B-863E-6AA2EE913DA4}" type="datetimeFigureOut">
              <a:rPr lang="en-US" smtClean="0"/>
              <a:t>8/22/2022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E50220C-33F2-1C43-9667-1F7049FE1F3D}" type="slidenum">
              <a:rPr lang="en-US" smtClean="0"/>
              <a:t>‹#›</a:t>
            </a:fld>
            <a:endParaRPr lang="en-US"/>
          </a:p>
        </p:txBody>
      </p:sp>
    </p:spTree>
    <p:extLst>
      <p:ext uri="{BB962C8B-B14F-4D97-AF65-F5344CB8AC3E}">
        <p14:creationId xmlns:p14="http://schemas.microsoft.com/office/powerpoint/2010/main" val="19011821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D43D48-BA6D-044B-863E-6AA2EE913DA4}" type="datetimeFigureOut">
              <a:rPr lang="en-US" smtClean="0"/>
              <a:t>8/22/2022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E50220C-33F2-1C43-9667-1F7049FE1F3D}" type="slidenum">
              <a:rPr lang="en-US" smtClean="0"/>
              <a:t>‹#›</a:t>
            </a:fld>
            <a:endParaRPr lang="en-US"/>
          </a:p>
        </p:txBody>
      </p:sp>
    </p:spTree>
    <p:extLst>
      <p:ext uri="{BB962C8B-B14F-4D97-AF65-F5344CB8AC3E}">
        <p14:creationId xmlns:p14="http://schemas.microsoft.com/office/powerpoint/2010/main" val="759093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D43D48-BA6D-044B-863E-6AA2EE913DA4}" type="datetimeFigureOut">
              <a:rPr lang="en-US" smtClean="0"/>
              <a:t>8/22/2022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E50220C-33F2-1C43-9667-1F7049FE1F3D}" type="slidenum">
              <a:rPr lang="en-US" smtClean="0"/>
              <a:t>‹#›</a:t>
            </a:fld>
            <a:endParaRPr lang="en-US"/>
          </a:p>
        </p:txBody>
      </p:sp>
    </p:spTree>
    <p:extLst>
      <p:ext uri="{BB962C8B-B14F-4D97-AF65-F5344CB8AC3E}">
        <p14:creationId xmlns:p14="http://schemas.microsoft.com/office/powerpoint/2010/main" val="20347510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ED43D48-BA6D-044B-863E-6AA2EE913DA4}" type="datetimeFigureOut">
              <a:rPr lang="en-US" smtClean="0"/>
              <a:t>8/22/2022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50220C-33F2-1C43-9667-1F7049FE1F3D}" type="slidenum">
              <a:rPr lang="en-US" smtClean="0"/>
              <a:t>‹#›</a:t>
            </a:fld>
            <a:endParaRPr lang="en-US"/>
          </a:p>
        </p:txBody>
      </p:sp>
    </p:spTree>
    <p:extLst>
      <p:ext uri="{BB962C8B-B14F-4D97-AF65-F5344CB8AC3E}">
        <p14:creationId xmlns:p14="http://schemas.microsoft.com/office/powerpoint/2010/main" val="15310672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ED43D48-BA6D-044B-863E-6AA2EE913DA4}" type="datetimeFigureOut">
              <a:rPr lang="en-US" smtClean="0"/>
              <a:t>8/22/2022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50220C-33F2-1C43-9667-1F7049FE1F3D}" type="slidenum">
              <a:rPr lang="en-US" smtClean="0"/>
              <a:t>‹#›</a:t>
            </a:fld>
            <a:endParaRPr lang="en-US"/>
          </a:p>
        </p:txBody>
      </p:sp>
    </p:spTree>
    <p:extLst>
      <p:ext uri="{BB962C8B-B14F-4D97-AF65-F5344CB8AC3E}">
        <p14:creationId xmlns:p14="http://schemas.microsoft.com/office/powerpoint/2010/main" val="14977754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D43D48-BA6D-044B-863E-6AA2EE913DA4}" type="datetimeFigureOut">
              <a:rPr lang="en-US" smtClean="0"/>
              <a:t>8/22/2022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50220C-33F2-1C43-9667-1F7049FE1F3D}" type="slidenum">
              <a:rPr lang="en-US" smtClean="0"/>
              <a:t>‹#›</a:t>
            </a:fld>
            <a:endParaRPr lang="en-US"/>
          </a:p>
        </p:txBody>
      </p:sp>
    </p:spTree>
    <p:extLst>
      <p:ext uri="{BB962C8B-B14F-4D97-AF65-F5344CB8AC3E}">
        <p14:creationId xmlns:p14="http://schemas.microsoft.com/office/powerpoint/2010/main" val="21352873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70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hyperlink" Target="https://hbr.org/2007/01/leading-change-why-transformation-efforts-fail" TargetMode="External"/><Relationship Id="rId3" Type="http://schemas.openxmlformats.org/officeDocument/2006/relationships/hyperlink" Target="http://supplychainsforchildren.org/en/news/guide-and-toolkit-for-strengthening-public-health-supply-chains-through-capacity-development" TargetMode="External"/><Relationship Id="rId7" Type="http://schemas.openxmlformats.org/officeDocument/2006/relationships/hyperlink" Target="http://www.who.int/immunization/programmes_systems/supply_chain/EVM-JS_final.pdf"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www.jsi.com/JSIInternet/Inc/Common/_download_pub.cfm?id=14711&amp;lid=3" TargetMode="External"/><Relationship Id="rId5" Type="http://schemas.openxmlformats.org/officeDocument/2006/relationships/hyperlink" Target="https://www.k4health.org/sites/default/files/planning_and_implementing_a_logistics_system_design_activity.pdf" TargetMode="External"/><Relationship Id="rId4" Type="http://schemas.openxmlformats.org/officeDocument/2006/relationships/hyperlink" Target="https://www.msh.org/sites/msh.org/files/mds3-ch38-planningmgmt-mar2012.pdf" TargetMode="External"/><Relationship Id="rId9" Type="http://schemas.openxmlformats.org/officeDocument/2006/relationships/hyperlink" Target="https://apps.who.int/iris/bitstream/handle/10665/272861/9789241514293-eng.pdf"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E1A8982-A8FE-434C-841B-957CA43B7779}"/>
              </a:ext>
            </a:extLst>
          </p:cNvPr>
          <p:cNvSpPr/>
          <p:nvPr/>
        </p:nvSpPr>
        <p:spPr>
          <a:xfrm>
            <a:off x="0" y="-37408"/>
            <a:ext cx="12192000" cy="6932815"/>
          </a:xfrm>
          <a:prstGeom prst="rect">
            <a:avLst/>
          </a:prstGeom>
          <a:solidFill>
            <a:srgbClr val="BA0C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sz="1361" kern="0" dirty="0">
              <a:solidFill>
                <a:sysClr val="windowText" lastClr="000000"/>
              </a:solidFill>
              <a:latin typeface="Arial" panose="020B0604020202020204" pitchFamily="34" charset="0"/>
              <a:cs typeface="Arial" panose="020B0604020202020204" pitchFamily="34" charset="0"/>
            </a:endParaRPr>
          </a:p>
        </p:txBody>
      </p:sp>
      <p:cxnSp>
        <p:nvCxnSpPr>
          <p:cNvPr id="6" name="Straight Connector 5">
            <a:extLst>
              <a:ext uri="{FF2B5EF4-FFF2-40B4-BE49-F238E27FC236}">
                <a16:creationId xmlns:a16="http://schemas.microsoft.com/office/drawing/2014/main" id="{6A2C2400-55C3-4622-BE03-9CA2A2E9F769}"/>
              </a:ext>
            </a:extLst>
          </p:cNvPr>
          <p:cNvCxnSpPr/>
          <p:nvPr/>
        </p:nvCxnSpPr>
        <p:spPr>
          <a:xfrm>
            <a:off x="6096000" y="6111864"/>
            <a:ext cx="0" cy="603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itle 11">
            <a:extLst>
              <a:ext uri="{FF2B5EF4-FFF2-40B4-BE49-F238E27FC236}">
                <a16:creationId xmlns:a16="http://schemas.microsoft.com/office/drawing/2014/main" id="{65F477E9-DF8E-4C9C-9F9D-9EA894096F0D}"/>
              </a:ext>
            </a:extLst>
          </p:cNvPr>
          <p:cNvSpPr>
            <a:spLocks noGrp="1"/>
          </p:cNvSpPr>
          <p:nvPr/>
        </p:nvSpPr>
        <p:spPr>
          <a:xfrm>
            <a:off x="2362201" y="1479551"/>
            <a:ext cx="9186332" cy="2462213"/>
          </a:xfrm>
          <a:prstGeom prst="rect">
            <a:avLst/>
          </a:prstGeom>
          <a:effectLst/>
        </p:spPr>
        <p:txBody>
          <a:bodyPr anchor="b">
            <a:normAutofit/>
          </a:bodyPr>
          <a:lstStyle>
            <a:lvl1pPr defTabSz="457200">
              <a:defRPr sz="2800">
                <a:solidFill>
                  <a:schemeClr val="tx1"/>
                </a:solidFill>
                <a:latin typeface="Arial" panose="020B0604020202020204" pitchFamily="34" charset="0"/>
              </a:defRPr>
            </a:lvl1pPr>
            <a:lvl2pPr marL="742950" indent="-285750" defTabSz="457200">
              <a:defRPr sz="2800">
                <a:solidFill>
                  <a:schemeClr val="tx1"/>
                </a:solidFill>
                <a:latin typeface="Arial" panose="020B0604020202020204" pitchFamily="34" charset="0"/>
              </a:defRPr>
            </a:lvl2pPr>
            <a:lvl3pPr marL="1143000" indent="-228600" defTabSz="457200">
              <a:defRPr sz="2800">
                <a:solidFill>
                  <a:schemeClr val="tx1"/>
                </a:solidFill>
                <a:latin typeface="Arial" panose="020B0604020202020204" pitchFamily="34" charset="0"/>
              </a:defRPr>
            </a:lvl3pPr>
            <a:lvl4pPr marL="1600200" indent="-228600" defTabSz="457200">
              <a:defRPr sz="2800">
                <a:solidFill>
                  <a:schemeClr val="tx1"/>
                </a:solidFill>
                <a:latin typeface="Arial" panose="020B0604020202020204" pitchFamily="34" charset="0"/>
              </a:defRPr>
            </a:lvl4pPr>
            <a:lvl5pPr marL="2057400" indent="-228600" defTabSz="457200">
              <a:defRPr sz="2800">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sz="2800">
                <a:solidFill>
                  <a:schemeClr val="tx1"/>
                </a:solidFill>
                <a:latin typeface="Arial" panose="020B0604020202020204" pitchFamily="34" charset="0"/>
              </a:defRPr>
            </a:lvl9pPr>
          </a:lstStyle>
          <a:p>
            <a:pPr algn="l" rtl="0" eaLnBrk="1" hangingPunct="1">
              <a:lnSpc>
                <a:spcPct val="120000"/>
              </a:lnSpc>
            </a:pPr>
            <a:r>
              <a:rPr lang="ru-Ru" sz="3200" b="0" i="0" u="none" baseline="0">
                <a:solidFill>
                  <a:srgbClr val="FFFFFF"/>
                </a:solidFill>
                <a:ea typeface="Gill Sans MT" panose="020B0502020104020203" pitchFamily="34" charset="0"/>
                <a:cs typeface="Arial" panose="020B0604020202020204" pitchFamily="34" charset="0"/>
              </a:rPr>
              <a:t>ОБУЧЕНИЕ УЧАСТНИКОВ ОЦЕНКИ НАЦИОНАЛЬНОЙ ЦЕПИ ПОСТАВОК </a:t>
            </a:r>
            <a:br>
              <a:rPr lang="en-US" sz="3200" b="0" i="0" u="none" baseline="0">
                <a:solidFill>
                  <a:srgbClr val="FFFFFF"/>
                </a:solidFill>
                <a:ea typeface="Gill Sans MT" panose="020B0502020104020203" pitchFamily="34" charset="0"/>
                <a:cs typeface="Arial" panose="020B0604020202020204" pitchFamily="34" charset="0"/>
              </a:rPr>
            </a:br>
            <a:r>
              <a:rPr lang="ru-Ru" sz="3200" b="0" i="0" u="none" baseline="0">
                <a:solidFill>
                  <a:srgbClr val="FFFFFF"/>
                </a:solidFill>
                <a:ea typeface="Gill Sans MT" panose="020B0502020104020203" pitchFamily="34" charset="0"/>
                <a:cs typeface="Arial" panose="020B0604020202020204" pitchFamily="34" charset="0"/>
              </a:rPr>
              <a:t>(NSCA 2.0)</a:t>
            </a:r>
          </a:p>
          <a:p>
            <a:pPr algn="l" rtl="0">
              <a:lnSpc>
                <a:spcPct val="120000"/>
              </a:lnSpc>
            </a:pPr>
            <a:r>
              <a:rPr lang="ru-Ru" sz="3200" b="0" i="0" u="none" baseline="0">
                <a:solidFill>
                  <a:srgbClr val="FFFF00"/>
                </a:solidFill>
                <a:ea typeface="Gill Sans MT" panose="020B0502020104020203" pitchFamily="34" charset="0"/>
                <a:cs typeface="Arial" panose="020B0604020202020204" pitchFamily="34" charset="0"/>
              </a:rPr>
              <a:t>День 4: использование результатов NSCA</a:t>
            </a:r>
            <a:endParaRPr lang="ru-Ru" altLang="en-US" sz="3200" dirty="0">
              <a:solidFill>
                <a:srgbClr val="FFFF00"/>
              </a:solidFill>
              <a:ea typeface="Gill Sans MT" panose="020B0502020104020203" pitchFamily="34" charset="0"/>
              <a:cs typeface="Arial" panose="020B0604020202020204" pitchFamily="34" charset="0"/>
            </a:endParaRPr>
          </a:p>
          <a:p>
            <a:pPr algn="l" rtl="0" eaLnBrk="1" hangingPunct="1">
              <a:lnSpc>
                <a:spcPct val="120000"/>
              </a:lnSpc>
            </a:pPr>
            <a:endParaRPr lang="ru-Ru" altLang="en-US" sz="800" dirty="0">
              <a:solidFill>
                <a:srgbClr val="000000"/>
              </a:solidFill>
              <a:ea typeface="Gill Sans MT" panose="020B0502020104020203" pitchFamily="34" charset="0"/>
              <a:cs typeface="Arial" panose="020B0604020202020204" pitchFamily="34" charset="0"/>
            </a:endParaRPr>
          </a:p>
        </p:txBody>
      </p:sp>
      <p:pic>
        <p:nvPicPr>
          <p:cNvPr id="39943" name="Picture 3" descr="C:\Users\Mariana Rodrigues\AppData\Local\Microsoft\Windows\INetCacheContent.Word\Horizontal_RGB_294_White.png">
            <a:extLst>
              <a:ext uri="{FF2B5EF4-FFF2-40B4-BE49-F238E27FC236}">
                <a16:creationId xmlns:a16="http://schemas.microsoft.com/office/drawing/2014/main" id="{B66CD02E-BDDC-4D38-B0AF-B1EDBE2856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335" t="13753" r="7623" b="12534"/>
          <a:stretch>
            <a:fillRect/>
          </a:stretch>
        </p:blipFill>
        <p:spPr bwMode="auto">
          <a:xfrm>
            <a:off x="4377875" y="6130914"/>
            <a:ext cx="166687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918F998B-3CDE-42DF-AF26-6A2CE33904E3}"/>
              </a:ext>
            </a:extLst>
          </p:cNvPr>
          <p:cNvSpPr txBox="1"/>
          <p:nvPr/>
        </p:nvSpPr>
        <p:spPr>
          <a:xfrm>
            <a:off x="6147252" y="6100390"/>
            <a:ext cx="5912774" cy="600164"/>
          </a:xfrm>
          <a:prstGeom prst="rect">
            <a:avLst/>
          </a:prstGeom>
          <a:noFill/>
        </p:spPr>
        <p:txBody>
          <a:bodyPr wrap="square" rtlCol="0">
            <a:spAutoFit/>
          </a:bodyPr>
          <a:lstStyle/>
          <a:p>
            <a:pPr algn="l" rtl="0"/>
            <a:r>
              <a:rPr lang="ru-Ru" sz="1100" i="0" u="none" baseline="0">
                <a:solidFill>
                  <a:schemeClr val="bg1"/>
                </a:solidFill>
                <a:latin typeface="Arial" panose="020B0604020202020204" pitchFamily="34" charset="0"/>
                <a:ea typeface="+mj-lt"/>
                <a:cs typeface="Arial" panose="020B0604020202020204" pitchFamily="34" charset="0"/>
              </a:rPr>
              <a:t>Программа Агентства США по международному развитию (USAID) в отношении глобальной цепи поставок в сфере здравоохранения ― Техническая помощь, </a:t>
            </a:r>
            <a:br>
              <a:rPr lang="en-US" sz="1100" i="0" u="none" baseline="0">
                <a:solidFill>
                  <a:schemeClr val="bg1"/>
                </a:solidFill>
                <a:latin typeface="Arial" panose="020B0604020202020204" pitchFamily="34" charset="0"/>
                <a:ea typeface="+mj-lt"/>
                <a:cs typeface="Arial" panose="020B0604020202020204" pitchFamily="34" charset="0"/>
              </a:rPr>
            </a:br>
            <a:r>
              <a:rPr lang="ru-Ru" sz="1100" i="0" u="none" baseline="0">
                <a:solidFill>
                  <a:schemeClr val="bg1"/>
                </a:solidFill>
                <a:latin typeface="Arial" panose="020B0604020202020204" pitchFamily="34" charset="0"/>
                <a:ea typeface="+mj-lt"/>
                <a:cs typeface="Arial" panose="020B0604020202020204" pitchFamily="34" charset="0"/>
              </a:rPr>
              <a:t>целевой заказ на оценку национальной цепи поставок </a:t>
            </a:r>
          </a:p>
        </p:txBody>
      </p:sp>
    </p:spTree>
    <p:extLst>
      <p:ext uri="{BB962C8B-B14F-4D97-AF65-F5344CB8AC3E}">
        <p14:creationId xmlns:p14="http://schemas.microsoft.com/office/powerpoint/2010/main" val="39722112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6036" y="-1"/>
            <a:ext cx="12084967" cy="909221"/>
          </a:xfrm>
        </p:spPr>
        <p:txBody>
          <a:bodyPr>
            <a:noAutofit/>
          </a:bodyPr>
          <a:lstStyle/>
          <a:p>
            <a:pPr algn="l" rtl="0"/>
            <a:r>
              <a:rPr lang="ru-Ru" sz="2800" b="1" i="0" u="none" baseline="0">
                <a:solidFill>
                  <a:srgbClr val="C00000"/>
                </a:solidFill>
                <a:latin typeface="Arial" panose="020B0604020202020204" pitchFamily="34" charset="0"/>
                <a:ea typeface="Gill Sans MT" panose="020B0502020104020203" pitchFamily="34" charset="0"/>
                <a:cs typeface="Arial" panose="020B0604020202020204" pitchFamily="34" charset="0"/>
              </a:rPr>
              <a:t>Национальное стратегическое планирование и проектирование/реформирование системы</a:t>
            </a:r>
            <a:endParaRPr lang="ru-Ru" sz="2800" b="1" dirty="0">
              <a:solidFill>
                <a:srgbClr val="C00000"/>
              </a:solidFill>
              <a:latin typeface="Arial" panose="020B0604020202020204" pitchFamily="34" charset="0"/>
              <a:cs typeface="Arial" panose="020B0604020202020204" pitchFamily="34" charset="0"/>
            </a:endParaRPr>
          </a:p>
        </p:txBody>
      </p:sp>
      <p:pic>
        <p:nvPicPr>
          <p:cNvPr id="2112" name="Picture 6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955364"/>
            <a:ext cx="5461000" cy="59026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13" name="Picture 6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4078" y="909221"/>
            <a:ext cx="5351442" cy="4821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Rectangle 45"/>
          <p:cNvSpPr/>
          <p:nvPr/>
        </p:nvSpPr>
        <p:spPr>
          <a:xfrm>
            <a:off x="6525949" y="5615595"/>
            <a:ext cx="5203107" cy="600164"/>
          </a:xfrm>
          <a:prstGeom prst="rect">
            <a:avLst/>
          </a:prstGeom>
        </p:spPr>
        <p:txBody>
          <a:bodyPr wrap="square">
            <a:spAutoFit/>
          </a:bodyPr>
          <a:lstStyle/>
          <a:p>
            <a:pPr algn="l" rtl="0"/>
            <a:r>
              <a:rPr lang="ru-Ru" sz="1100" b="0" i="0" u="none" baseline="0">
                <a:latin typeface="Arial" panose="020B0604020202020204" pitchFamily="34" charset="0"/>
                <a:ea typeface="Gill Sans MT" panose="020B0502020104020203" pitchFamily="34" charset="0"/>
                <a:cs typeface="Arial" panose="020B0604020202020204" pitchFamily="34" charset="0"/>
              </a:rPr>
              <a:t>Из: USAID | РЕАЛИЗАЦИЯ ПРОЕКТА, Целевой заказ 1. 2009 г. Планирование и реализация деятельности по проектированию логистической системы. USAID | РЕАЛИЗАЦИЯ ПРОЕКТА</a:t>
            </a:r>
          </a:p>
        </p:txBody>
      </p:sp>
      <p:sp>
        <p:nvSpPr>
          <p:cNvPr id="54" name="Rectangle 53"/>
          <p:cNvSpPr/>
          <p:nvPr/>
        </p:nvSpPr>
        <p:spPr>
          <a:xfrm>
            <a:off x="5787922" y="6355505"/>
            <a:ext cx="5941133" cy="430887"/>
          </a:xfrm>
          <a:prstGeom prst="rect">
            <a:avLst/>
          </a:prstGeom>
        </p:spPr>
        <p:txBody>
          <a:bodyPr wrap="square">
            <a:spAutoFit/>
          </a:bodyPr>
          <a:lstStyle/>
          <a:p>
            <a:pPr algn="l" rtl="0"/>
            <a:r>
              <a:rPr lang="ru-Ru" sz="1100" b="0" i="0" u="none" baseline="0">
                <a:latin typeface="Arial" panose="020B0604020202020204" pitchFamily="34" charset="0"/>
                <a:ea typeface="Gill Sans MT" panose="020B0502020104020203" pitchFamily="34" charset="0"/>
                <a:cs typeface="Arial" panose="020B0604020202020204" pitchFamily="34" charset="0"/>
              </a:rPr>
              <a:t>Из: ЮНИСЕФ, 2016: </a:t>
            </a:r>
            <a:r>
              <a:rPr lang="ru-Ru" sz="1100" b="0" i="1" u="none" baseline="0">
                <a:latin typeface="Arial" panose="020B0604020202020204" pitchFamily="34" charset="0"/>
                <a:ea typeface="Gill Sans MT" panose="020B0502020104020203" pitchFamily="34" charset="0"/>
                <a:cs typeface="Arial" panose="020B0604020202020204" pitchFamily="34" charset="0"/>
              </a:rPr>
              <a:t>Руководство и набор инструментов по укреплению цепей поставок в системе здравоохранения через развитие возможностей</a:t>
            </a:r>
            <a:r>
              <a:rPr lang="ru-Ru" sz="1100" b="0" i="0" u="none" baseline="0">
                <a:latin typeface="Arial" panose="020B0604020202020204" pitchFamily="34" charset="0"/>
                <a:ea typeface="Gill Sans MT" panose="020B0502020104020203" pitchFamily="34" charset="0"/>
                <a:cs typeface="Arial" panose="020B0604020202020204" pitchFamily="34" charset="0"/>
              </a:rPr>
              <a:t> </a:t>
            </a:r>
          </a:p>
        </p:txBody>
      </p:sp>
    </p:spTree>
    <p:extLst>
      <p:ext uri="{BB962C8B-B14F-4D97-AF65-F5344CB8AC3E}">
        <p14:creationId xmlns:p14="http://schemas.microsoft.com/office/powerpoint/2010/main" val="558407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23087" y="0"/>
            <a:ext cx="6868313" cy="1682591"/>
          </a:xfrm>
        </p:spPr>
        <p:txBody>
          <a:bodyPr>
            <a:noAutofit/>
          </a:bodyPr>
          <a:lstStyle/>
          <a:p>
            <a:pPr algn="l" rtl="0"/>
            <a:r>
              <a:rPr lang="ru-Ru" sz="3200" b="1" i="0" u="none" baseline="0">
                <a:solidFill>
                  <a:srgbClr val="C00000"/>
                </a:solidFill>
                <a:latin typeface="Arial" panose="020B0604020202020204" pitchFamily="34" charset="0"/>
                <a:ea typeface="Gill Sans MT" panose="020B0502020104020203" pitchFamily="34" charset="0"/>
                <a:cs typeface="Arial" panose="020B0604020202020204" pitchFamily="34" charset="0"/>
              </a:rPr>
              <a:t>Пример использования NSCA для стратегического планирования в Замбии</a:t>
            </a:r>
            <a:endParaRPr lang="ru-Ru" sz="3200" b="1" dirty="0">
              <a:solidFill>
                <a:srgbClr val="C00000"/>
              </a:solidFill>
              <a:latin typeface="Arial" panose="020B0604020202020204" pitchFamily="34" charset="0"/>
              <a:cs typeface="Arial" panose="020B0604020202020204" pitchFamily="34" charset="0"/>
            </a:endParaRPr>
          </a:p>
        </p:txBody>
      </p:sp>
      <p:sp>
        <p:nvSpPr>
          <p:cNvPr id="6" name="Content Placeholder 13"/>
          <p:cNvSpPr txBox="1">
            <a:spLocks/>
          </p:cNvSpPr>
          <p:nvPr/>
        </p:nvSpPr>
        <p:spPr>
          <a:xfrm>
            <a:off x="523086" y="1682591"/>
            <a:ext cx="6132895" cy="5175409"/>
          </a:xfrm>
          <a:prstGeom prst="rect">
            <a:avLst/>
          </a:prstGeom>
        </p:spPr>
        <p:txBody>
          <a:bodyPr vert="horz" lIns="120949" tIns="60475" rIns="120949" bIns="60475" rtlCol="0">
            <a:noAutofit/>
          </a:bodyPr>
          <a:lstStyle>
            <a:lvl1pPr marL="230188" indent="-230188" algn="l" defTabSz="457200" rtl="0" eaLnBrk="1" latinLnBrk="0" hangingPunct="1">
              <a:spcBef>
                <a:spcPts val="0"/>
              </a:spcBef>
              <a:spcAft>
                <a:spcPts val="800"/>
              </a:spcAft>
              <a:buFont typeface="Arial"/>
              <a:buChar char="•"/>
              <a:defRPr sz="1600" b="0" i="0" kern="1200">
                <a:solidFill>
                  <a:srgbClr val="6C6463"/>
                </a:solidFill>
                <a:latin typeface="Gill Sans MT"/>
                <a:ea typeface="+mn-ea"/>
                <a:cs typeface="Gill Sans MT"/>
              </a:defRPr>
            </a:lvl1pPr>
            <a:lvl2pPr marL="684213" indent="-230188" algn="l" defTabSz="457200" rtl="0" eaLnBrk="1" latinLnBrk="0" hangingPunct="1">
              <a:spcBef>
                <a:spcPts val="0"/>
              </a:spcBef>
              <a:spcAft>
                <a:spcPts val="800"/>
              </a:spcAft>
              <a:buFont typeface="Arial"/>
              <a:buChar char="–"/>
              <a:defRPr sz="1600" b="0" i="0" kern="1200">
                <a:solidFill>
                  <a:srgbClr val="6C6463"/>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rtl="0"/>
            <a:r>
              <a:rPr lang="ru-Ru" sz="1800" b="0" i="0" u="none" baseline="0">
                <a:solidFill>
                  <a:schemeClr val="tx1"/>
                </a:solidFill>
                <a:latin typeface="Arial" panose="020B0604020202020204" pitchFamily="34" charset="0"/>
                <a:cs typeface="Arial" panose="020B0604020202020204" pitchFamily="34" charset="0"/>
              </a:rPr>
              <a:t>NSCA, проведенная в 2017 г. и профинансированная USAID, обеспечила информационный вклад в стратегическое планирование цепи поставок.</a:t>
            </a:r>
            <a:endParaRPr lang="ru-Ru" sz="1800" dirty="0">
              <a:solidFill>
                <a:schemeClr val="tx1"/>
              </a:solidFill>
              <a:latin typeface="Arial" panose="020B0604020202020204" pitchFamily="34" charset="0"/>
              <a:cs typeface="Arial" panose="020B0604020202020204" pitchFamily="34" charset="0"/>
            </a:endParaRPr>
          </a:p>
          <a:p>
            <a:pPr algn="l" rtl="0"/>
            <a:r>
              <a:rPr lang="ru-Ru" sz="1800" b="0" i="0" u="none" baseline="0">
                <a:solidFill>
                  <a:schemeClr val="tx1"/>
                </a:solidFill>
                <a:latin typeface="Arial" panose="020B0604020202020204" pitchFamily="34" charset="0"/>
                <a:cs typeface="Arial" panose="020B0604020202020204" pitchFamily="34" charset="0"/>
              </a:rPr>
              <a:t>Кроме того, в стране в 2017 году был проведен двухдневный выездной семинар, посвященный анализу узких мест в управлении закупками и снабжением, а также теории изменений. Это мероприятие было профинансировано ЮНИСЕФ.</a:t>
            </a:r>
          </a:p>
          <a:p>
            <a:pPr algn="l" rtl="0"/>
            <a:r>
              <a:rPr lang="ru-Ru" sz="1800" b="0" i="0" u="none" baseline="0">
                <a:solidFill>
                  <a:schemeClr val="tx1"/>
                </a:solidFill>
                <a:latin typeface="Arial" panose="020B0604020202020204" pitchFamily="34" charset="0"/>
                <a:cs typeface="Arial" panose="020B0604020202020204" pitchFamily="34" charset="0"/>
              </a:rPr>
              <a:t>Результаты двух мероприятий сравнили и представили на рассмотрение Министерству здравоохранения и заинтересованным сторонам.</a:t>
            </a:r>
          </a:p>
          <a:p>
            <a:pPr algn="l" rtl="0"/>
            <a:r>
              <a:rPr lang="ru-Ru" sz="1800" b="0" i="0" u="none" baseline="0">
                <a:solidFill>
                  <a:schemeClr val="tx1"/>
                </a:solidFill>
                <a:latin typeface="Arial" panose="020B0604020202020204" pitchFamily="34" charset="0"/>
                <a:cs typeface="Arial" panose="020B0604020202020204" pitchFamily="34" charset="0"/>
              </a:rPr>
              <a:t>Результаты использовались для разработки следующей стратегии цепи поставок и плана реализации, который были внедрен Министерством здравоохранения в октябре 2019 г.</a:t>
            </a:r>
            <a:endParaRPr lang="ru-Ru" sz="1800" dirty="0">
              <a:solidFill>
                <a:schemeClr val="tx1"/>
              </a:solidFill>
              <a:latin typeface="Arial" panose="020B0604020202020204" pitchFamily="34" charset="0"/>
              <a:cs typeface="Arial" panose="020B0604020202020204" pitchFamily="34" charset="0"/>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7308" t="12632" r="21670" b="6478"/>
          <a:stretch/>
        </p:blipFill>
        <p:spPr bwMode="auto">
          <a:xfrm>
            <a:off x="7534815" y="765544"/>
            <a:ext cx="4347007" cy="522715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Rectangle 2"/>
          <p:cNvSpPr/>
          <p:nvPr/>
        </p:nvSpPr>
        <p:spPr>
          <a:xfrm>
            <a:off x="7581806" y="6135007"/>
            <a:ext cx="4253023" cy="630942"/>
          </a:xfrm>
          <a:prstGeom prst="rect">
            <a:avLst/>
          </a:prstGeom>
        </p:spPr>
        <p:txBody>
          <a:bodyPr wrap="square">
            <a:spAutoFit/>
          </a:bodyPr>
          <a:lstStyle/>
          <a:p>
            <a:pPr algn="l" rtl="0"/>
            <a:r>
              <a:rPr lang="ru-Ru" sz="700" b="0" i="0" u="none" baseline="0">
                <a:latin typeface="Arial" panose="020B0604020202020204" pitchFamily="34" charset="0"/>
                <a:ea typeface="Gill Sans MT" panose="020B0502020104020203" pitchFamily="34" charset="0"/>
                <a:cs typeface="Arial" panose="020B0604020202020204" pitchFamily="34" charset="0"/>
              </a:rPr>
              <a:t>Axios International, Inc. (2017). Отчет об Оценке национальной цепи поставок в Замбии. Возможности и результаты работы. Представлено в Агентство США по международному развитию (USAID) компанией Axios International, Inc. в рамках контракта USAID №: AID-OAA-I-15-00029 / AID-OAA-TO-16-0013 — техническая поддержка программы USAID в отношении глобальной цепи поставок в сфере здравоохранения. </a:t>
            </a:r>
          </a:p>
        </p:txBody>
      </p:sp>
    </p:spTree>
    <p:extLst>
      <p:ext uri="{BB962C8B-B14F-4D97-AF65-F5344CB8AC3E}">
        <p14:creationId xmlns:p14="http://schemas.microsoft.com/office/powerpoint/2010/main" val="7313998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39518" y="201267"/>
            <a:ext cx="10363200" cy="580800"/>
          </a:xfrm>
        </p:spPr>
        <p:txBody>
          <a:bodyPr>
            <a:noAutofit/>
          </a:bodyPr>
          <a:lstStyle/>
          <a:p>
            <a:pPr algn="ctr" rtl="0"/>
            <a:r>
              <a:rPr lang="ru-Ru" sz="3200" b="1" i="0" u="none" baseline="0">
                <a:solidFill>
                  <a:srgbClr val="C00000"/>
                </a:solidFill>
                <a:latin typeface="Arial" panose="020B0604020202020204" pitchFamily="34" charset="0"/>
                <a:ea typeface="Gill Sans MT" panose="020B0502020104020203" pitchFamily="34" charset="0"/>
                <a:cs typeface="Arial" panose="020B0604020202020204" pitchFamily="34" charset="0"/>
              </a:rPr>
              <a:t>Улучшение мониторинга с течением времени</a:t>
            </a:r>
            <a:endParaRPr lang="ru-Ru" sz="3200" b="1" dirty="0">
              <a:solidFill>
                <a:srgbClr val="C00000"/>
              </a:solidFill>
              <a:latin typeface="Arial" panose="020B0604020202020204" pitchFamily="34" charset="0"/>
              <a:cs typeface="Arial" panose="020B0604020202020204" pitchFamily="34" charset="0"/>
            </a:endParaRPr>
          </a:p>
        </p:txBody>
      </p:sp>
      <p:pic>
        <p:nvPicPr>
          <p:cNvPr id="7170" name="Picture 2" descr="C:\Users\kpilz\Pictures\PPT art\Graph over tim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2853" y="2589313"/>
            <a:ext cx="7234240" cy="406742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13"/>
          <p:cNvSpPr txBox="1">
            <a:spLocks/>
          </p:cNvSpPr>
          <p:nvPr/>
        </p:nvSpPr>
        <p:spPr>
          <a:xfrm>
            <a:off x="523086" y="782443"/>
            <a:ext cx="11293775" cy="1800297"/>
          </a:xfrm>
          <a:prstGeom prst="rect">
            <a:avLst/>
          </a:prstGeom>
        </p:spPr>
        <p:txBody>
          <a:bodyPr vert="horz" lIns="120949" tIns="60475" rIns="120949" bIns="60475" rtlCol="0">
            <a:normAutofit/>
          </a:bodyPr>
          <a:lstStyle>
            <a:lvl1pPr marL="230188" indent="-230188" algn="l" defTabSz="457200" rtl="0" eaLnBrk="1" latinLnBrk="0" hangingPunct="1">
              <a:spcBef>
                <a:spcPts val="0"/>
              </a:spcBef>
              <a:spcAft>
                <a:spcPts val="800"/>
              </a:spcAft>
              <a:buFont typeface="Arial"/>
              <a:buChar char="•"/>
              <a:defRPr sz="1600" b="0" i="0" kern="1200">
                <a:solidFill>
                  <a:srgbClr val="6C6463"/>
                </a:solidFill>
                <a:latin typeface="Gill Sans MT"/>
                <a:ea typeface="+mn-ea"/>
                <a:cs typeface="Gill Sans MT"/>
              </a:defRPr>
            </a:lvl1pPr>
            <a:lvl2pPr marL="684213" indent="-230188" algn="l" defTabSz="457200" rtl="0" eaLnBrk="1" latinLnBrk="0" hangingPunct="1">
              <a:spcBef>
                <a:spcPts val="0"/>
              </a:spcBef>
              <a:spcAft>
                <a:spcPts val="800"/>
              </a:spcAft>
              <a:buFont typeface="Arial"/>
              <a:buChar char="–"/>
              <a:defRPr sz="1600" b="0" i="0" kern="1200">
                <a:solidFill>
                  <a:srgbClr val="6C6463"/>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rtl="0"/>
            <a:r>
              <a:rPr lang="ru-Ru" sz="1800" b="0" i="0" u="none" baseline="0">
                <a:solidFill>
                  <a:schemeClr val="tx1"/>
                </a:solidFill>
                <a:latin typeface="Arial" panose="020B0604020202020204" pitchFamily="34" charset="0"/>
                <a:cs typeface="Arial" panose="020B0604020202020204" pitchFamily="34" charset="0"/>
              </a:rPr>
              <a:t>КПЭ NSCA могут лечь в основу плана регулярного мониторинга и оценки национальной цепи поставок.</a:t>
            </a:r>
          </a:p>
          <a:p>
            <a:pPr algn="l" rtl="0"/>
            <a:r>
              <a:rPr lang="ru-Ru" sz="1800" b="0" i="0" u="none" baseline="0">
                <a:solidFill>
                  <a:schemeClr val="tx1"/>
                </a:solidFill>
                <a:latin typeface="Arial" panose="020B0604020202020204" pitchFamily="34" charset="0"/>
                <a:cs typeface="Arial" panose="020B0604020202020204" pitchFamily="34" charset="0"/>
              </a:rPr>
              <a:t>Оценки NSCA могут проводиться регулярно с целью отслеживания улучшений потенциала.</a:t>
            </a:r>
          </a:p>
          <a:p>
            <a:pPr algn="l" rtl="0"/>
            <a:r>
              <a:rPr lang="ru-Ru" sz="1800" b="0" i="0" u="none" baseline="0">
                <a:solidFill>
                  <a:schemeClr val="tx1"/>
                </a:solidFill>
                <a:latin typeface="Arial" panose="020B0604020202020204" pitchFamily="34" charset="0"/>
                <a:cs typeface="Arial" panose="020B0604020202020204" pitchFamily="34" charset="0"/>
              </a:rPr>
              <a:t>Периодические оценки NSCA могут служить для заинтересованных сторон источником информации об эффекте планов улучшений.</a:t>
            </a:r>
            <a:endParaRPr lang="ru-Ru"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04874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01824" y="0"/>
            <a:ext cx="6558194" cy="1790700"/>
          </a:xfrm>
        </p:spPr>
        <p:txBody>
          <a:bodyPr>
            <a:noAutofit/>
          </a:bodyPr>
          <a:lstStyle/>
          <a:p>
            <a:pPr algn="l" rtl="0"/>
            <a:r>
              <a:rPr lang="ru-Ru" sz="3200" b="1" i="0" u="none" baseline="0">
                <a:solidFill>
                  <a:srgbClr val="C00000"/>
                </a:solidFill>
                <a:latin typeface="Arial" panose="020B0604020202020204" pitchFamily="34" charset="0"/>
                <a:ea typeface="Gill Sans MT" panose="020B0502020104020203" pitchFamily="34" charset="0"/>
                <a:cs typeface="Arial" panose="020B0604020202020204" pitchFamily="34" charset="0"/>
              </a:rPr>
              <a:t>Пример повторных оценок NSCA для отслеживания прогресса — Гвинея</a:t>
            </a:r>
            <a:endParaRPr lang="ru-Ru" sz="3200" b="1" dirty="0">
              <a:solidFill>
                <a:srgbClr val="C00000"/>
              </a:solidFill>
              <a:latin typeface="Arial" panose="020B0604020202020204" pitchFamily="34" charset="0"/>
              <a:cs typeface="Arial" panose="020B0604020202020204" pitchFamily="34" charset="0"/>
            </a:endParaRPr>
          </a:p>
        </p:txBody>
      </p:sp>
      <p:sp>
        <p:nvSpPr>
          <p:cNvPr id="2" name="Rectangle 1"/>
          <p:cNvSpPr/>
          <p:nvPr/>
        </p:nvSpPr>
        <p:spPr>
          <a:xfrm>
            <a:off x="7400260" y="6014917"/>
            <a:ext cx="4352260" cy="830997"/>
          </a:xfrm>
          <a:prstGeom prst="rect">
            <a:avLst/>
          </a:prstGeom>
        </p:spPr>
        <p:txBody>
          <a:bodyPr wrap="square">
            <a:spAutoFit/>
          </a:bodyPr>
          <a:lstStyle/>
          <a:p>
            <a:pPr algn="l" rtl="0"/>
            <a:r>
              <a:rPr lang="ru-Ru" sz="800" b="0" i="0" u="none" baseline="0">
                <a:latin typeface="Arial" panose="020B0604020202020204" pitchFamily="34" charset="0"/>
                <a:ea typeface="Gill Sans MT" panose="020B0502020104020203" pitchFamily="34" charset="0"/>
                <a:cs typeface="Arial" panose="020B0604020202020204" pitchFamily="34" charset="0"/>
              </a:rPr>
              <a:t>Глобальная цепь поставок в сфере здравоохранения: управление закупками и снабжением (GHSC-PSM) (2019 г.) Отчет об оценке национальной цепи поставок в Гвинее: Возможности и результаты работы. Представлено в Агентство США по международному развитию (USAID) группой Глобальной цепи поставок в сфере здравоохранения: управление закупками и снабжением (GHSC-PSM) в рамках контракта USAID №: AID-OAA-I-15-00004. </a:t>
            </a:r>
          </a:p>
        </p:txBody>
      </p:sp>
      <p:sp>
        <p:nvSpPr>
          <p:cNvPr id="3" name="TextBox 2"/>
          <p:cNvSpPr txBox="1"/>
          <p:nvPr/>
        </p:nvSpPr>
        <p:spPr>
          <a:xfrm>
            <a:off x="501824" y="1681647"/>
            <a:ext cx="6100995" cy="4708981"/>
          </a:xfrm>
          <a:prstGeom prst="rect">
            <a:avLst/>
          </a:prstGeom>
          <a:noFill/>
        </p:spPr>
        <p:txBody>
          <a:bodyPr wrap="square" rtlCol="0">
            <a:spAutoFit/>
          </a:bodyPr>
          <a:lstStyle/>
          <a:p>
            <a:endParaRPr lang="ru-Ru" sz="2000" dirty="0">
              <a:latin typeface="Arial" panose="020B0604020202020204" pitchFamily="34" charset="0"/>
              <a:cs typeface="Arial" panose="020B0604020202020204" pitchFamily="34" charset="0"/>
            </a:endParaRPr>
          </a:p>
          <a:p>
            <a:pPr marL="285750" indent="-285750" algn="l" rtl="0">
              <a:buFont typeface="Arial" panose="020B0604020202020204" pitchFamily="34" charset="0"/>
              <a:buChar char="•"/>
            </a:pPr>
            <a:r>
              <a:rPr lang="ru-Ru" sz="2000" b="0" i="0" u="none" baseline="0">
                <a:latin typeface="Arial" panose="020B0604020202020204" pitchFamily="34" charset="0"/>
                <a:ea typeface="Gill Sans MT" panose="020B0502020104020203" pitchFamily="34" charset="0"/>
                <a:cs typeface="Arial" panose="020B0604020202020204" pitchFamily="34" charset="0"/>
              </a:rPr>
              <a:t>Проведенная в 2016 г. оценка национальной цепи поставок помогла получить исходные данные для разработки национального стратегического плана развития цепи поставок на период 2017–2024 гг. </a:t>
            </a:r>
            <a:endParaRPr lang="ru-Ru" sz="2000" dirty="0">
              <a:latin typeface="Arial" panose="020B0604020202020204" pitchFamily="34" charset="0"/>
              <a:cs typeface="Arial" panose="020B0604020202020204" pitchFamily="34" charset="0"/>
            </a:endParaRPr>
          </a:p>
          <a:p>
            <a:endParaRPr lang="ru-Ru" sz="2000" dirty="0">
              <a:latin typeface="Arial" panose="020B0604020202020204" pitchFamily="34" charset="0"/>
              <a:cs typeface="Arial" panose="020B0604020202020204" pitchFamily="34" charset="0"/>
            </a:endParaRPr>
          </a:p>
          <a:p>
            <a:pPr marL="285750" indent="-285750" algn="l" rtl="0">
              <a:buFont typeface="Arial" panose="020B0604020202020204" pitchFamily="34" charset="0"/>
              <a:buChar char="•"/>
            </a:pPr>
            <a:r>
              <a:rPr lang="ru-Ru" sz="2000" b="0" i="0" u="none" baseline="0">
                <a:latin typeface="Arial" panose="020B0604020202020204" pitchFamily="34" charset="0"/>
                <a:ea typeface="Gill Sans MT" panose="020B0502020104020203" pitchFamily="34" charset="0"/>
                <a:cs typeface="Arial" panose="020B0604020202020204" pitchFamily="34" charset="0"/>
              </a:rPr>
              <a:t>Вторая оценка национальной цепи поставок была проведена в 2019 г. с целью оценки прогресса, достигнутого по сравнению с исходным уровнем 2016 года, а также уровня реализации приоритетных видов деятельности, описанных в стратегическом плане.</a:t>
            </a:r>
            <a:endParaRPr lang="ru-Ru" sz="2000" dirty="0">
              <a:latin typeface="Arial" panose="020B0604020202020204" pitchFamily="34" charset="0"/>
              <a:cs typeface="Arial" panose="020B0604020202020204" pitchFamily="34" charset="0"/>
            </a:endParaRPr>
          </a:p>
          <a:p>
            <a:endParaRPr lang="ru-Ru" sz="2000" dirty="0">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3169" t="12187" r="19854" b="11323"/>
          <a:stretch/>
        </p:blipFill>
        <p:spPr bwMode="auto">
          <a:xfrm>
            <a:off x="7612913" y="789360"/>
            <a:ext cx="3668232" cy="516489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2142275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896913" y="412965"/>
            <a:ext cx="10363200" cy="580800"/>
          </a:xfrm>
        </p:spPr>
        <p:txBody>
          <a:bodyPr>
            <a:noAutofit/>
          </a:bodyPr>
          <a:lstStyle/>
          <a:p>
            <a:pPr algn="ctr" rtl="0"/>
            <a:r>
              <a:rPr lang="ru-Ru" sz="3200" b="1" i="0" u="none" baseline="0">
                <a:solidFill>
                  <a:srgbClr val="C00000"/>
                </a:solidFill>
                <a:latin typeface="Arial" panose="020B0604020202020204" pitchFamily="34" charset="0"/>
                <a:ea typeface="Gill Sans MT" panose="020B0502020104020203" pitchFamily="34" charset="0"/>
                <a:cs typeface="Arial" panose="020B0604020202020204" pitchFamily="34" charset="0"/>
              </a:rPr>
              <a:t>Повторные оценки NSCA в Руанде: 2013 г./2015 г./2017 г.</a:t>
            </a:r>
            <a:endParaRPr lang="ru-Ru" sz="3200" b="1" dirty="0">
              <a:solidFill>
                <a:srgbClr val="C00000"/>
              </a:solidFill>
              <a:latin typeface="Arial" panose="020B0604020202020204" pitchFamily="34" charset="0"/>
              <a:cs typeface="Arial" panose="020B0604020202020204" pitchFamily="34" charset="0"/>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4972" t="14883" r="18020" b="14883"/>
          <a:stretch/>
        </p:blipFill>
        <p:spPr bwMode="auto">
          <a:xfrm>
            <a:off x="8326138" y="1818167"/>
            <a:ext cx="2710457" cy="349811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2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64971" t="14511" r="18081" b="15163"/>
          <a:stretch/>
        </p:blipFill>
        <p:spPr bwMode="auto">
          <a:xfrm>
            <a:off x="1491557" y="1775639"/>
            <a:ext cx="2730414" cy="354064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TextBox 1"/>
          <p:cNvSpPr txBox="1"/>
          <p:nvPr/>
        </p:nvSpPr>
        <p:spPr>
          <a:xfrm>
            <a:off x="2453448" y="5322999"/>
            <a:ext cx="755335" cy="400110"/>
          </a:xfrm>
          <a:prstGeom prst="rect">
            <a:avLst/>
          </a:prstGeom>
          <a:noFill/>
        </p:spPr>
        <p:txBody>
          <a:bodyPr wrap="none" rtlCol="0">
            <a:spAutoFit/>
          </a:bodyPr>
          <a:lstStyle/>
          <a:p>
            <a:pPr algn="l" rtl="0"/>
            <a:r>
              <a:rPr lang="ru-Ru" sz="2000" b="0" i="0" u="none" baseline="0">
                <a:latin typeface="Arial" panose="020B0604020202020204" pitchFamily="34" charset="0"/>
                <a:cs typeface="Arial" panose="020B0604020202020204" pitchFamily="34" charset="0"/>
              </a:rPr>
              <a:t>2013</a:t>
            </a:r>
            <a:endParaRPr lang="ru-Ru" sz="2000" dirty="0">
              <a:latin typeface="Arial" panose="020B0604020202020204" pitchFamily="34" charset="0"/>
              <a:cs typeface="Arial" panose="020B0604020202020204" pitchFamily="34" charset="0"/>
            </a:endParaRPr>
          </a:p>
        </p:txBody>
      </p:sp>
      <p:sp>
        <p:nvSpPr>
          <p:cNvPr id="8" name="TextBox 7"/>
          <p:cNvSpPr txBox="1"/>
          <p:nvPr/>
        </p:nvSpPr>
        <p:spPr>
          <a:xfrm>
            <a:off x="9357523" y="5322999"/>
            <a:ext cx="755335" cy="400110"/>
          </a:xfrm>
          <a:prstGeom prst="rect">
            <a:avLst/>
          </a:prstGeom>
          <a:noFill/>
        </p:spPr>
        <p:txBody>
          <a:bodyPr wrap="none" rtlCol="0">
            <a:spAutoFit/>
          </a:bodyPr>
          <a:lstStyle/>
          <a:p>
            <a:pPr algn="l" rtl="0"/>
            <a:r>
              <a:rPr lang="ru-Ru" sz="2000" b="0" i="0" u="none" baseline="0">
                <a:latin typeface="Arial" panose="020B0604020202020204" pitchFamily="34" charset="0"/>
                <a:cs typeface="Arial" panose="020B0604020202020204" pitchFamily="34" charset="0"/>
              </a:rPr>
              <a:t>2017</a:t>
            </a:r>
            <a:endParaRPr lang="ru-Ru" sz="2000" dirty="0">
              <a:latin typeface="Arial" panose="020B0604020202020204" pitchFamily="34" charset="0"/>
              <a:cs typeface="Arial" panose="020B0604020202020204" pitchFamily="34" charset="0"/>
            </a:endParaRPr>
          </a:p>
        </p:txBody>
      </p:sp>
      <p:sp>
        <p:nvSpPr>
          <p:cNvPr id="9" name="TextBox 8"/>
          <p:cNvSpPr txBox="1"/>
          <p:nvPr/>
        </p:nvSpPr>
        <p:spPr>
          <a:xfrm>
            <a:off x="5838146" y="5322999"/>
            <a:ext cx="755335" cy="400110"/>
          </a:xfrm>
          <a:prstGeom prst="rect">
            <a:avLst/>
          </a:prstGeom>
          <a:noFill/>
        </p:spPr>
        <p:txBody>
          <a:bodyPr wrap="none" rtlCol="0">
            <a:spAutoFit/>
          </a:bodyPr>
          <a:lstStyle/>
          <a:p>
            <a:pPr algn="l" rtl="0"/>
            <a:r>
              <a:rPr lang="ru-Ru" sz="2000" b="0" i="0" u="none" baseline="0">
                <a:latin typeface="Arial" panose="020B0604020202020204" pitchFamily="34" charset="0"/>
                <a:cs typeface="Arial" panose="020B0604020202020204" pitchFamily="34" charset="0"/>
              </a:rPr>
              <a:t>2015</a:t>
            </a:r>
            <a:endParaRPr lang="ru-Ru" sz="2000" dirty="0">
              <a:latin typeface="Arial" panose="020B0604020202020204" pitchFamily="34" charset="0"/>
              <a:cs typeface="Arial" panose="020B0604020202020204" pitchFamily="34" charset="0"/>
            </a:endParaRPr>
          </a:p>
        </p:txBody>
      </p:sp>
      <p:sp>
        <p:nvSpPr>
          <p:cNvPr id="3" name="TextBox 2"/>
          <p:cNvSpPr txBox="1"/>
          <p:nvPr/>
        </p:nvSpPr>
        <p:spPr>
          <a:xfrm>
            <a:off x="1413452" y="5784664"/>
            <a:ext cx="3147336" cy="338554"/>
          </a:xfrm>
          <a:prstGeom prst="rect">
            <a:avLst/>
          </a:prstGeom>
          <a:noFill/>
        </p:spPr>
        <p:txBody>
          <a:bodyPr wrap="none" rtlCol="0">
            <a:spAutoFit/>
          </a:bodyPr>
          <a:lstStyle/>
          <a:p>
            <a:pPr algn="l" rtl="0"/>
            <a:r>
              <a:rPr lang="ru-Ru" sz="1600" b="0" i="0" u="none" baseline="0">
                <a:latin typeface="Arial" panose="020B0604020202020204" pitchFamily="34" charset="0"/>
                <a:cs typeface="Arial" panose="020B0604020202020204" pitchFamily="34" charset="0"/>
              </a:rPr>
              <a:t>Партнер по реализации USAID</a:t>
            </a:r>
            <a:endParaRPr lang="ru-Ru" sz="1600" dirty="0">
              <a:latin typeface="Arial" panose="020B0604020202020204" pitchFamily="34" charset="0"/>
              <a:cs typeface="Arial" panose="020B0604020202020204" pitchFamily="34" charset="0"/>
            </a:endParaRPr>
          </a:p>
        </p:txBody>
      </p:sp>
      <p:sp>
        <p:nvSpPr>
          <p:cNvPr id="11" name="TextBox 10"/>
          <p:cNvSpPr txBox="1"/>
          <p:nvPr/>
        </p:nvSpPr>
        <p:spPr>
          <a:xfrm>
            <a:off x="8238054" y="5784664"/>
            <a:ext cx="3147336" cy="338554"/>
          </a:xfrm>
          <a:prstGeom prst="rect">
            <a:avLst/>
          </a:prstGeom>
          <a:noFill/>
        </p:spPr>
        <p:txBody>
          <a:bodyPr wrap="none" rtlCol="0">
            <a:spAutoFit/>
          </a:bodyPr>
          <a:lstStyle/>
          <a:p>
            <a:pPr algn="l" rtl="0"/>
            <a:r>
              <a:rPr lang="ru-Ru" sz="1600" b="0" i="0" u="none" baseline="0">
                <a:latin typeface="Arial" panose="020B0604020202020204" pitchFamily="34" charset="0"/>
                <a:cs typeface="Arial" panose="020B0604020202020204" pitchFamily="34" charset="0"/>
              </a:rPr>
              <a:t>Партнер по реализации USAID</a:t>
            </a:r>
            <a:endParaRPr lang="ru-Ru" sz="1600" dirty="0">
              <a:latin typeface="Arial" panose="020B0604020202020204" pitchFamily="34" charset="0"/>
              <a:cs typeface="Arial" panose="020B0604020202020204" pitchFamily="34" charset="0"/>
            </a:endParaRPr>
          </a:p>
        </p:txBody>
      </p:sp>
      <p:sp>
        <p:nvSpPr>
          <p:cNvPr id="12" name="TextBox 11"/>
          <p:cNvSpPr txBox="1"/>
          <p:nvPr/>
        </p:nvSpPr>
        <p:spPr>
          <a:xfrm>
            <a:off x="5034464" y="5795849"/>
            <a:ext cx="2418354" cy="338554"/>
          </a:xfrm>
          <a:prstGeom prst="rect">
            <a:avLst/>
          </a:prstGeom>
          <a:noFill/>
        </p:spPr>
        <p:txBody>
          <a:bodyPr wrap="none" rtlCol="0">
            <a:spAutoFit/>
          </a:bodyPr>
          <a:lstStyle/>
          <a:p>
            <a:pPr algn="l" rtl="0"/>
            <a:r>
              <a:rPr lang="ru-Ru" sz="1600" b="0" i="0" u="none" baseline="0">
                <a:latin typeface="Arial" panose="020B0604020202020204" pitchFamily="34" charset="0"/>
                <a:cs typeface="Arial" panose="020B0604020202020204" pitchFamily="34" charset="0"/>
              </a:rPr>
              <a:t>Правительство Руанды</a:t>
            </a:r>
            <a:endParaRPr lang="ru-Ru"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133222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EA99A-41E4-47D1-866E-5FA3F3E7D9E7}"/>
              </a:ext>
            </a:extLst>
          </p:cNvPr>
          <p:cNvSpPr>
            <a:spLocks noGrp="1"/>
          </p:cNvSpPr>
          <p:nvPr>
            <p:ph type="title"/>
          </p:nvPr>
        </p:nvSpPr>
        <p:spPr>
          <a:xfrm>
            <a:off x="627321" y="381000"/>
            <a:ext cx="10834577" cy="580800"/>
          </a:xfrm>
        </p:spPr>
        <p:txBody>
          <a:bodyPr>
            <a:noAutofit/>
          </a:bodyPr>
          <a:lstStyle/>
          <a:p>
            <a:pPr algn="ctr" rtl="0"/>
            <a:r>
              <a:rPr lang="ru-Ru" sz="3200" b="1" i="0" u="none" baseline="0">
                <a:solidFill>
                  <a:srgbClr val="C00000"/>
                </a:solidFill>
                <a:latin typeface="Arial" panose="020B0604020202020204" pitchFamily="34" charset="0"/>
                <a:ea typeface="Gill Sans MT" panose="020B0502020104020203" pitchFamily="34" charset="0"/>
                <a:cs typeface="Arial" panose="020B0604020202020204" pitchFamily="34" charset="0"/>
              </a:rPr>
              <a:t>Использование результатов NSCA 2017 г. — Руанда </a:t>
            </a:r>
            <a:endParaRPr lang="ru-Ru" sz="3200" b="1" dirty="0">
              <a:solidFill>
                <a:srgbClr val="C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8C5D3CFD-147D-4E46-8ED4-1F942F028E16}"/>
              </a:ext>
            </a:extLst>
          </p:cNvPr>
          <p:cNvSpPr>
            <a:spLocks noGrp="1"/>
          </p:cNvSpPr>
          <p:nvPr>
            <p:ph idx="1"/>
          </p:nvPr>
        </p:nvSpPr>
        <p:spPr>
          <a:xfrm>
            <a:off x="914400" y="1219200"/>
            <a:ext cx="10547498" cy="5207000"/>
          </a:xfrm>
        </p:spPr>
        <p:txBody>
          <a:bodyPr>
            <a:normAutofit/>
          </a:bodyPr>
          <a:lstStyle/>
          <a:p>
            <a:pPr algn="l" rtl="0">
              <a:lnSpc>
                <a:spcPct val="100000"/>
              </a:lnSpc>
              <a:spcBef>
                <a:spcPts val="600"/>
              </a:spcBef>
              <a:spcAft>
                <a:spcPct val="0"/>
              </a:spcAft>
              <a:buFontTx/>
              <a:buChar char="•"/>
              <a:defRPr/>
            </a:pPr>
            <a:r>
              <a:rPr lang="ru-Ru" sz="2000" b="0" i="0" u="none" baseline="0">
                <a:solidFill>
                  <a:schemeClr val="tx1"/>
                </a:solidFill>
                <a:latin typeface="Arial" panose="020B0604020202020204" pitchFamily="34" charset="0"/>
                <a:ea typeface="Gill Sans MT" panose="020B0502020104020203" pitchFamily="34" charset="0"/>
                <a:cs typeface="Arial" panose="020B0604020202020204" pitchFamily="34" charset="0"/>
              </a:rPr>
              <a:t>Разработка национального стратегического плана в сфере фармацевтики: стратегия на 7-летний период (2018–2024 гг.)</a:t>
            </a:r>
          </a:p>
          <a:p>
            <a:pPr algn="l" rtl="0">
              <a:lnSpc>
                <a:spcPct val="100000"/>
              </a:lnSpc>
              <a:spcBef>
                <a:spcPts val="600"/>
              </a:spcBef>
              <a:spcAft>
                <a:spcPct val="0"/>
              </a:spcAft>
              <a:buFontTx/>
              <a:buChar char="•"/>
              <a:defRPr/>
            </a:pPr>
            <a:r>
              <a:rPr lang="ru-Ru" sz="2000" b="0" i="0" u="none" baseline="0">
                <a:solidFill>
                  <a:schemeClr val="tx1"/>
                </a:solidFill>
                <a:latin typeface="Arial" panose="020B0604020202020204" pitchFamily="34" charset="0"/>
                <a:ea typeface="Gill Sans MT" panose="020B0502020104020203" pitchFamily="34" charset="0"/>
                <a:cs typeface="Arial" panose="020B0604020202020204" pitchFamily="34" charset="0"/>
              </a:rPr>
              <a:t>Оценка эффективности цепи поставок по сравнению с КПЭ</a:t>
            </a:r>
          </a:p>
          <a:p>
            <a:pPr lvl="1" algn="l" rtl="0">
              <a:lnSpc>
                <a:spcPct val="100000"/>
              </a:lnSpc>
              <a:spcBef>
                <a:spcPts val="600"/>
              </a:spcBef>
            </a:pPr>
            <a:r>
              <a:rPr lang="ru-Ru" sz="2000" b="0" i="0" u="none" baseline="0">
                <a:latin typeface="Arial" panose="020B0604020202020204" pitchFamily="34" charset="0"/>
                <a:ea typeface="Gill Sans MT" panose="020B0502020104020203" pitchFamily="34" charset="0"/>
                <a:cs typeface="Arial" panose="020B0604020202020204" pitchFamily="34" charset="0"/>
              </a:rPr>
              <a:t>Коэффициент отсутствующих в наличии товаров</a:t>
            </a:r>
          </a:p>
          <a:p>
            <a:pPr lvl="1" algn="l" rtl="0">
              <a:lnSpc>
                <a:spcPct val="100000"/>
              </a:lnSpc>
              <a:spcBef>
                <a:spcPts val="600"/>
              </a:spcBef>
            </a:pPr>
            <a:r>
              <a:rPr lang="ru-Ru" sz="2000" b="0" i="0" u="none" baseline="0">
                <a:latin typeface="Arial" panose="020B0604020202020204" pitchFamily="34" charset="0"/>
                <a:ea typeface="Gill Sans MT" panose="020B0502020104020203" pitchFamily="34" charset="0"/>
                <a:cs typeface="Arial" panose="020B0604020202020204" pitchFamily="34" charset="0"/>
              </a:rPr>
              <a:t>Обеспечение запасами в соответствии с планом</a:t>
            </a:r>
          </a:p>
          <a:p>
            <a:pPr lvl="1" algn="l" rtl="0">
              <a:lnSpc>
                <a:spcPct val="100000"/>
              </a:lnSpc>
              <a:spcBef>
                <a:spcPts val="600"/>
              </a:spcBef>
            </a:pPr>
            <a:r>
              <a:rPr lang="ru-Ru" sz="2000" b="0" i="0" u="none" baseline="0">
                <a:latin typeface="Arial" panose="020B0604020202020204" pitchFamily="34" charset="0"/>
                <a:ea typeface="Gill Sans MT" panose="020B0502020104020203" pitchFamily="34" charset="0"/>
                <a:cs typeface="Arial" panose="020B0604020202020204" pitchFamily="34" charset="0"/>
              </a:rPr>
              <a:t>Своевременная доставка в учреждения </a:t>
            </a:r>
          </a:p>
          <a:p>
            <a:pPr lvl="1" algn="l" rtl="0">
              <a:lnSpc>
                <a:spcPct val="100000"/>
              </a:lnSpc>
              <a:spcBef>
                <a:spcPts val="600"/>
              </a:spcBef>
            </a:pPr>
            <a:r>
              <a:rPr lang="ru-Ru" sz="2000" b="0" i="0" u="none" baseline="0">
                <a:latin typeface="Arial" panose="020B0604020202020204" pitchFamily="34" charset="0"/>
                <a:ea typeface="Gill Sans MT" panose="020B0502020104020203" pitchFamily="34" charset="0"/>
                <a:cs typeface="Arial" panose="020B0604020202020204" pitchFamily="34" charset="0"/>
              </a:rPr>
              <a:t>Время оборота запасов</a:t>
            </a:r>
          </a:p>
          <a:p>
            <a:pPr lvl="1" algn="l" rtl="0">
              <a:lnSpc>
                <a:spcPct val="100000"/>
              </a:lnSpc>
              <a:spcBef>
                <a:spcPts val="600"/>
              </a:spcBef>
            </a:pPr>
            <a:r>
              <a:rPr lang="ru-Ru" sz="2000" b="0" i="0" u="none" baseline="0">
                <a:latin typeface="Arial" panose="020B0604020202020204" pitchFamily="34" charset="0"/>
                <a:ea typeface="Gill Sans MT" panose="020B0502020104020203" pitchFamily="34" charset="0"/>
                <a:cs typeface="Arial" panose="020B0604020202020204" pitchFamily="34" charset="0"/>
              </a:rPr>
              <a:t>Отходы </a:t>
            </a:r>
          </a:p>
          <a:p>
            <a:pPr lvl="1" algn="l" rtl="0">
              <a:lnSpc>
                <a:spcPct val="100000"/>
              </a:lnSpc>
              <a:spcBef>
                <a:spcPts val="600"/>
              </a:spcBef>
            </a:pPr>
            <a:r>
              <a:rPr lang="ru-Ru" sz="2000" b="0" i="0" u="none" baseline="0">
                <a:latin typeface="Arial" panose="020B0604020202020204" pitchFamily="34" charset="0"/>
                <a:ea typeface="Gill Sans MT" panose="020B0502020104020203" pitchFamily="34" charset="0"/>
                <a:cs typeface="Arial" panose="020B0604020202020204" pitchFamily="34" charset="0"/>
              </a:rPr>
              <a:t>Эффективность электронной информационной системы управления логистикой (e-LMIS) </a:t>
            </a:r>
          </a:p>
          <a:p>
            <a:pPr algn="l" rtl="0">
              <a:lnSpc>
                <a:spcPct val="100000"/>
              </a:lnSpc>
              <a:spcBef>
                <a:spcPts val="600"/>
              </a:spcBef>
              <a:spcAft>
                <a:spcPct val="0"/>
              </a:spcAft>
              <a:buFontTx/>
              <a:buChar char="•"/>
              <a:defRPr/>
            </a:pPr>
            <a:r>
              <a:rPr lang="ru-Ru" sz="2000" b="0" i="0" u="none" baseline="0">
                <a:solidFill>
                  <a:schemeClr val="tx1"/>
                </a:solidFill>
                <a:latin typeface="Arial" panose="020B0604020202020204" pitchFamily="34" charset="0"/>
                <a:ea typeface="Gill Sans MT" panose="020B0502020104020203" pitchFamily="34" charset="0"/>
                <a:cs typeface="Arial" panose="020B0604020202020204" pitchFamily="34" charset="0"/>
              </a:rPr>
              <a:t>Оценка возможностей системы</a:t>
            </a:r>
          </a:p>
          <a:p>
            <a:pPr algn="l" rtl="0">
              <a:lnSpc>
                <a:spcPct val="100000"/>
              </a:lnSpc>
              <a:spcBef>
                <a:spcPts val="600"/>
              </a:spcBef>
              <a:spcAft>
                <a:spcPct val="0"/>
              </a:spcAft>
              <a:buFontTx/>
              <a:buChar char="•"/>
              <a:defRPr/>
            </a:pPr>
            <a:r>
              <a:rPr lang="ru-Ru" sz="2000" b="0" i="0" u="none" baseline="0">
                <a:solidFill>
                  <a:schemeClr val="tx1"/>
                </a:solidFill>
                <a:latin typeface="Arial" panose="020B0604020202020204" pitchFamily="34" charset="0"/>
                <a:ea typeface="Gill Sans MT" panose="020B0502020104020203" pitchFamily="34" charset="0"/>
                <a:cs typeface="Arial" panose="020B0604020202020204" pitchFamily="34" charset="0"/>
              </a:rPr>
              <a:t>Устранение основных выявленных пробелов и укрепление системы управления цепью поставок</a:t>
            </a:r>
            <a:endParaRPr lang="ru-Ru" altLang="en-US" sz="2000" dirty="0">
              <a:solidFill>
                <a:schemeClr val="tx1"/>
              </a:solidFill>
              <a:latin typeface="Arial" panose="020B0604020202020204" pitchFamily="34" charset="0"/>
              <a:cs typeface="Arial" panose="020B0604020202020204" pitchFamily="34" charset="0"/>
            </a:endParaRPr>
          </a:p>
          <a:p>
            <a:pPr algn="l" rtl="0">
              <a:lnSpc>
                <a:spcPct val="100000"/>
              </a:lnSpc>
              <a:spcBef>
                <a:spcPts val="600"/>
              </a:spcBef>
              <a:spcAft>
                <a:spcPct val="0"/>
              </a:spcAft>
              <a:buFontTx/>
              <a:buChar char="•"/>
              <a:defRPr/>
            </a:pPr>
            <a:r>
              <a:rPr lang="ru-Ru" sz="2000" b="0" i="0" u="none" baseline="0">
                <a:solidFill>
                  <a:schemeClr val="tx1"/>
                </a:solidFill>
                <a:latin typeface="Arial" panose="020B0604020202020204" pitchFamily="34" charset="0"/>
                <a:ea typeface="Gill Sans MT" panose="020B0502020104020203" pitchFamily="34" charset="0"/>
                <a:cs typeface="Arial" panose="020B0604020202020204" pitchFamily="34" charset="0"/>
              </a:rPr>
              <a:t>Отстаивание изменения политики по мере необходимости, а также управление </a:t>
            </a:r>
          </a:p>
        </p:txBody>
      </p:sp>
    </p:spTree>
    <p:extLst>
      <p:ext uri="{BB962C8B-B14F-4D97-AF65-F5344CB8AC3E}">
        <p14:creationId xmlns:p14="http://schemas.microsoft.com/office/powerpoint/2010/main" val="20992805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14401" y="346738"/>
            <a:ext cx="10363200" cy="580800"/>
          </a:xfrm>
        </p:spPr>
        <p:txBody>
          <a:bodyPr>
            <a:noAutofit/>
          </a:bodyPr>
          <a:lstStyle/>
          <a:p>
            <a:pPr algn="ctr" rtl="0"/>
            <a:r>
              <a:rPr lang="ru-Ru" sz="3200" b="1" i="0" u="none" baseline="0">
                <a:solidFill>
                  <a:srgbClr val="C00000"/>
                </a:solidFill>
                <a:latin typeface="Arial" panose="020B0604020202020204" pitchFamily="34" charset="0"/>
                <a:ea typeface="Gill Sans MT" panose="020B0502020104020203" pitchFamily="34" charset="0"/>
                <a:cs typeface="Arial" panose="020B0604020202020204" pitchFamily="34" charset="0"/>
              </a:rPr>
              <a:t>Ресурсы для поддержки мер, осуществляемых после проведения NSCA</a:t>
            </a:r>
            <a:endParaRPr lang="ru-Ru" sz="3200" b="1" dirty="0">
              <a:solidFill>
                <a:srgbClr val="C00000"/>
              </a:solidFill>
              <a:latin typeface="Arial" panose="020B0604020202020204" pitchFamily="34" charset="0"/>
              <a:cs typeface="Arial" panose="020B0604020202020204" pitchFamily="34" charset="0"/>
            </a:endParaRPr>
          </a:p>
        </p:txBody>
      </p:sp>
      <p:sp>
        <p:nvSpPr>
          <p:cNvPr id="14" name="Content Placeholder 13"/>
          <p:cNvSpPr>
            <a:spLocks noGrp="1"/>
          </p:cNvSpPr>
          <p:nvPr>
            <p:ph idx="1"/>
          </p:nvPr>
        </p:nvSpPr>
        <p:spPr>
          <a:xfrm>
            <a:off x="874207" y="1202468"/>
            <a:ext cx="10403394" cy="5341551"/>
          </a:xfrm>
        </p:spPr>
        <p:txBody>
          <a:bodyPr>
            <a:normAutofit/>
          </a:bodyPr>
          <a:lstStyle/>
          <a:p>
            <a:pPr algn="l" rtl="0">
              <a:buFont typeface="Wingdings" panose="05000000000000000000" pitchFamily="2" charset="2"/>
              <a:buChar char="ü"/>
            </a:pPr>
            <a:r>
              <a:rPr lang="ru-Ru" sz="1600" b="0" i="0" u="none" baseline="0">
                <a:solidFill>
                  <a:schemeClr val="dk1"/>
                </a:solidFill>
                <a:latin typeface="Arial" panose="020B0604020202020204" pitchFamily="34" charset="0"/>
                <a:ea typeface="Gill Sans MT" panose="020B0502020104020203" pitchFamily="34" charset="0"/>
                <a:cs typeface="Arial" panose="020B0604020202020204" pitchFamily="34" charset="0"/>
                <a:hlinkClick r:id="rId3"/>
              </a:rPr>
              <a:t>Руководство и набор инструментов по укреплению цепей поставок в системе здравоохранения через развитие возможностей ЮНИСЕФ</a:t>
            </a:r>
            <a:r>
              <a:rPr lang="ru-Ru" sz="1600" b="0" i="0" u="none" baseline="0">
                <a:solidFill>
                  <a:schemeClr val="dk1"/>
                </a:solidFill>
                <a:latin typeface="Arial" panose="020B0604020202020204" pitchFamily="34" charset="0"/>
                <a:ea typeface="Gill Sans MT" panose="020B0502020104020203" pitchFamily="34" charset="0"/>
                <a:cs typeface="Arial" panose="020B0604020202020204" pitchFamily="34" charset="0"/>
              </a:rPr>
              <a:t>  (ЮНИСЕФ)</a:t>
            </a:r>
          </a:p>
          <a:p>
            <a:pPr algn="l" rtl="0">
              <a:buFont typeface="Wingdings" panose="05000000000000000000" pitchFamily="2" charset="2"/>
              <a:buChar char="ü"/>
            </a:pPr>
            <a:r>
              <a:rPr lang="ru-Ru" sz="1600" b="0" i="0" u="none" baseline="0">
                <a:solidFill>
                  <a:schemeClr val="dk1"/>
                </a:solidFill>
                <a:latin typeface="Arial" panose="020B0604020202020204" pitchFamily="34" charset="0"/>
                <a:ea typeface="Gill Sans MT" panose="020B0502020104020203" pitchFamily="34" charset="0"/>
                <a:cs typeface="Arial" panose="020B0604020202020204" pitchFamily="34" charset="0"/>
                <a:hlinkClick r:id="rId4"/>
              </a:rPr>
              <a:t>Глава 38: Планирование фармацевтического менеджмента. В: MDS-3: Managing Access to Medicines and Other Health Technologies (Управление доступом к лекарственным средствам и другие технологии здравоохранения)</a:t>
            </a:r>
            <a:r>
              <a:rPr lang="ru-Ru" sz="1600" b="0" i="0" u="none" baseline="0">
                <a:solidFill>
                  <a:schemeClr val="dk1"/>
                </a:solidFill>
                <a:latin typeface="Arial" panose="020B0604020202020204" pitchFamily="34" charset="0"/>
                <a:ea typeface="Gill Sans MT" panose="020B0502020104020203" pitchFamily="34" charset="0"/>
                <a:cs typeface="Arial" panose="020B0604020202020204" pitchFamily="34" charset="0"/>
              </a:rPr>
              <a:t> (MSH)</a:t>
            </a:r>
          </a:p>
          <a:p>
            <a:pPr algn="l" rtl="0">
              <a:buFont typeface="Wingdings" panose="05000000000000000000" pitchFamily="2" charset="2"/>
              <a:buChar char="ü"/>
            </a:pPr>
            <a:r>
              <a:rPr lang="ru-Ru" sz="1600" b="0" i="0" u="none" baseline="0">
                <a:solidFill>
                  <a:schemeClr val="dk1"/>
                </a:solidFill>
                <a:latin typeface="Arial" panose="020B0604020202020204" pitchFamily="34" charset="0"/>
                <a:ea typeface="Gill Sans MT" panose="020B0502020104020203" pitchFamily="34" charset="0"/>
                <a:cs typeface="Arial" panose="020B0604020202020204" pitchFamily="34" charset="0"/>
                <a:hlinkClick r:id="rId5"/>
              </a:rPr>
              <a:t>Планирование и реализация деятельности по проектированию логистической системы</a:t>
            </a:r>
            <a:r>
              <a:rPr lang="ru-Ru" sz="1600" b="0" i="0" u="none" baseline="0">
                <a:solidFill>
                  <a:schemeClr val="dk1"/>
                </a:solidFill>
                <a:latin typeface="Arial" panose="020B0604020202020204" pitchFamily="34" charset="0"/>
                <a:ea typeface="Gill Sans MT" panose="020B0502020104020203" pitchFamily="34" charset="0"/>
                <a:cs typeface="Arial" panose="020B0604020202020204" pitchFamily="34" charset="0"/>
              </a:rPr>
              <a:t> (РЕАЛИЗАЦИЯ)</a:t>
            </a:r>
          </a:p>
          <a:p>
            <a:pPr algn="l" rtl="0">
              <a:buFont typeface="Wingdings" panose="05000000000000000000" pitchFamily="2" charset="2"/>
              <a:buChar char="ü"/>
            </a:pPr>
            <a:r>
              <a:rPr lang="ru-Ru" sz="1600" b="0" i="0" u="none" baseline="0">
                <a:solidFill>
                  <a:schemeClr val="dk1"/>
                </a:solidFill>
                <a:latin typeface="Arial" panose="020B0604020202020204" pitchFamily="34" charset="0"/>
                <a:ea typeface="Gill Sans MT" panose="020B0502020104020203" pitchFamily="34" charset="0"/>
                <a:cs typeface="Arial" panose="020B0604020202020204" pitchFamily="34" charset="0"/>
                <a:hlinkClick r:id="rId6"/>
              </a:rPr>
              <a:t>The Pathway to Supply Chain Sustainability: A Planning Tool for Scaling &amp; Institutionalizing Innovations within Public Sector Supply Chains (Путь к достижению устойчивости цепи поставок: инструмент планирования для масштабирования и институционального оформления инноваций в цепях поставок государственного сектора)</a:t>
            </a:r>
            <a:r>
              <a:rPr lang="ru-Ru" sz="1600" b="0" i="0" u="none" baseline="0">
                <a:solidFill>
                  <a:schemeClr val="dk1"/>
                </a:solidFill>
                <a:latin typeface="Arial" panose="020B0604020202020204" pitchFamily="34" charset="0"/>
                <a:ea typeface="Gill Sans MT" panose="020B0502020104020203" pitchFamily="34" charset="0"/>
                <a:cs typeface="Arial" panose="020B0604020202020204" pitchFamily="34" charset="0"/>
              </a:rPr>
              <a:t> (SC4CCM)</a:t>
            </a:r>
          </a:p>
          <a:p>
            <a:pPr algn="l" rtl="0">
              <a:buFont typeface="Wingdings" panose="05000000000000000000" pitchFamily="2" charset="2"/>
              <a:buChar char="ü"/>
            </a:pPr>
            <a:r>
              <a:rPr lang="ru-Ru" sz="1600" b="0" i="0" u="none" baseline="0">
                <a:latin typeface="Arial" panose="020B0604020202020204" pitchFamily="34" charset="0"/>
                <a:ea typeface="Gill Sans MT" panose="020B0502020104020203" pitchFamily="34" charset="0"/>
                <a:cs typeface="Arial" panose="020B0604020202020204" pitchFamily="34" charset="0"/>
                <a:hlinkClick r:id="rId7"/>
              </a:rPr>
              <a:t>Achieving immunization targets with the comprehensive effective vaccine management (EVM) framework (Достижение целей иммунизации с помощью комплексной структуры эффективного управления вакцинами (EVM) </a:t>
            </a:r>
            <a:r>
              <a:rPr lang="ru-Ru" sz="1600" b="0" i="0" u="none" baseline="0">
                <a:latin typeface="Arial" panose="020B0604020202020204" pitchFamily="34" charset="0"/>
                <a:ea typeface="Gill Sans MT" panose="020B0502020104020203" pitchFamily="34" charset="0"/>
                <a:cs typeface="Arial" panose="020B0604020202020204" pitchFamily="34" charset="0"/>
              </a:rPr>
              <a:t> </a:t>
            </a:r>
            <a:r>
              <a:rPr lang="ru-Ru" sz="1600" b="0" i="0" u="none" baseline="0">
                <a:solidFill>
                  <a:schemeClr val="dk1"/>
                </a:solidFill>
                <a:latin typeface="Arial" panose="020B0604020202020204" pitchFamily="34" charset="0"/>
                <a:ea typeface="Gill Sans MT" panose="020B0502020104020203" pitchFamily="34" charset="0"/>
                <a:cs typeface="Arial" panose="020B0604020202020204" pitchFamily="34" charset="0"/>
              </a:rPr>
              <a:t>(ВОЗ/ЮНИСЕФ)</a:t>
            </a:r>
          </a:p>
          <a:p>
            <a:pPr algn="l" rtl="0">
              <a:buFont typeface="Wingdings" panose="05000000000000000000" pitchFamily="2" charset="2"/>
              <a:buChar char="ü"/>
            </a:pPr>
            <a:r>
              <a:rPr lang="ru-Ru" sz="1600" b="0" i="0" u="none" baseline="0">
                <a:solidFill>
                  <a:schemeClr val="dk1"/>
                </a:solidFill>
                <a:latin typeface="Arial" panose="020B0604020202020204" pitchFamily="34" charset="0"/>
                <a:ea typeface="Gill Sans MT" panose="020B0502020104020203" pitchFamily="34" charset="0"/>
                <a:cs typeface="Arial" panose="020B0604020202020204" pitchFamily="34" charset="0"/>
                <a:hlinkClick r:id="rId8"/>
              </a:rPr>
              <a:t>Leading Change: Why Transformation Efforts Fail (Руководство преобразованиями: почему усилия по преобразованию не дают результатов) </a:t>
            </a:r>
            <a:r>
              <a:rPr lang="ru-Ru" sz="1600" b="0" i="0" u="none" baseline="0">
                <a:solidFill>
                  <a:schemeClr val="dk1"/>
                </a:solidFill>
                <a:latin typeface="Arial" panose="020B0604020202020204" pitchFamily="34" charset="0"/>
                <a:ea typeface="Gill Sans MT" panose="020B0502020104020203" pitchFamily="34" charset="0"/>
                <a:cs typeface="Arial" panose="020B0604020202020204" pitchFamily="34" charset="0"/>
              </a:rPr>
              <a:t>(Kotter, Harvard Business Review)</a:t>
            </a:r>
          </a:p>
          <a:p>
            <a:pPr algn="l" rtl="0">
              <a:buFont typeface="Wingdings" panose="05000000000000000000" pitchFamily="2" charset="2"/>
              <a:buChar char="ü"/>
            </a:pPr>
            <a:r>
              <a:rPr lang="ru-Ru" sz="1600" b="0" i="0" u="none" baseline="0">
                <a:solidFill>
                  <a:schemeClr val="dk1"/>
                </a:solidFill>
                <a:latin typeface="Arial" panose="020B0604020202020204" pitchFamily="34" charset="0"/>
                <a:ea typeface="Gill Sans MT" panose="020B0502020104020203" pitchFamily="34" charset="0"/>
                <a:cs typeface="Arial" panose="020B0604020202020204" pitchFamily="34" charset="0"/>
                <a:hlinkClick r:id="rId9"/>
              </a:rPr>
              <a:t>Effective Vaccine Management (EVM) Guidance Note: How to Develop a Continuous Improvement Plan (CIP) (Методическая рекомендация по эффективному управлению вакцинами (EVM): как разработать план непрерывного совершенствования (ПНС) </a:t>
            </a:r>
            <a:r>
              <a:rPr lang="ru-Ru" sz="1600" b="0" i="0" u="none" baseline="0">
                <a:solidFill>
                  <a:schemeClr val="dk1"/>
                </a:solidFill>
                <a:latin typeface="Arial" panose="020B0604020202020204" pitchFamily="34" charset="0"/>
                <a:ea typeface="Gill Sans MT" panose="020B0502020104020203" pitchFamily="34" charset="0"/>
                <a:cs typeface="Arial" panose="020B0604020202020204" pitchFamily="34" charset="0"/>
              </a:rPr>
              <a:t>(ВОЗ/ЮНИСЕФ). </a:t>
            </a:r>
            <a:endParaRPr lang="ru-Ru" sz="1600" i="1" dirty="0">
              <a:solidFill>
                <a:schemeClr val="dk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60491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a:extLst>
              <a:ext uri="{FF2B5EF4-FFF2-40B4-BE49-F238E27FC236}">
                <a16:creationId xmlns:a16="http://schemas.microsoft.com/office/drawing/2014/main" id="{829BC086-28E7-4967-969E-060E47ABE646}"/>
              </a:ext>
            </a:extLst>
          </p:cNvPr>
          <p:cNvSpPr>
            <a:spLocks noGrp="1"/>
          </p:cNvSpPr>
          <p:nvPr>
            <p:ph type="ctrTitle"/>
          </p:nvPr>
        </p:nvSpPr>
        <p:spPr>
          <a:xfrm>
            <a:off x="1341074" y="323973"/>
            <a:ext cx="9372600" cy="615828"/>
          </a:xfrm>
        </p:spPr>
        <p:txBody>
          <a:bodyPr>
            <a:noAutofit/>
          </a:bodyPr>
          <a:lstStyle/>
          <a:p>
            <a:pPr rtl="0" eaLnBrk="1" hangingPunct="1">
              <a:lnSpc>
                <a:spcPct val="100000"/>
              </a:lnSpc>
            </a:pPr>
            <a:r>
              <a:rPr lang="ru-Ru" sz="3200" b="1" i="0" u="none" baseline="0">
                <a:solidFill>
                  <a:srgbClr val="C00000"/>
                </a:solidFill>
                <a:latin typeface="Arial" panose="020B0604020202020204" pitchFamily="34" charset="0"/>
                <a:ea typeface="Gill Sans MT" panose="020B0502020104020203" pitchFamily="34" charset="0"/>
                <a:cs typeface="Arial" panose="020B0604020202020204" pitchFamily="34" charset="0"/>
              </a:rPr>
              <a:t>Использование результатов NSCA</a:t>
            </a:r>
            <a:endParaRPr lang="ru-Ru" altLang="en-US" sz="3200" b="1" dirty="0">
              <a:solidFill>
                <a:srgbClr val="C00000"/>
              </a:solidFill>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F62CB67A-423F-4F0A-BA8E-1E5623F3CB6F}"/>
              </a:ext>
            </a:extLst>
          </p:cNvPr>
          <p:cNvSpPr>
            <a:spLocks noGrp="1"/>
          </p:cNvSpPr>
          <p:nvPr>
            <p:ph type="subTitle" idx="1"/>
          </p:nvPr>
        </p:nvSpPr>
        <p:spPr>
          <a:xfrm>
            <a:off x="261907" y="1147997"/>
            <a:ext cx="11668186" cy="5499224"/>
          </a:xfrm>
        </p:spPr>
        <p:txBody>
          <a:bodyPr>
            <a:noAutofit/>
          </a:bodyPr>
          <a:lstStyle/>
          <a:p>
            <a:pPr marL="457182" lvl="1" algn="l" defTabSz="912778" rtl="0">
              <a:lnSpc>
                <a:spcPct val="110000"/>
              </a:lnSpc>
              <a:spcBef>
                <a:spcPct val="20000"/>
              </a:spcBef>
              <a:spcAft>
                <a:spcPct val="0"/>
              </a:spcAft>
            </a:pPr>
            <a:r>
              <a:rPr lang="ru-Ru" sz="2800" b="1" i="0" u="none" baseline="0">
                <a:solidFill>
                  <a:srgbClr val="C00000"/>
                </a:solidFill>
                <a:latin typeface="Arial" panose="020B0604020202020204" pitchFamily="34" charset="0"/>
                <a:ea typeface="Gill Sans MT" panose="020B0502020104020203" pitchFamily="34" charset="0"/>
                <a:cs typeface="Arial" panose="020B0604020202020204" pitchFamily="34" charset="0"/>
              </a:rPr>
              <a:t>Задачи обучения</a:t>
            </a:r>
          </a:p>
          <a:p>
            <a:pPr marL="457182" lvl="1" algn="l" defTabSz="912778" rtl="0">
              <a:lnSpc>
                <a:spcPct val="110000"/>
              </a:lnSpc>
              <a:spcBef>
                <a:spcPct val="20000"/>
              </a:spcBef>
              <a:spcAft>
                <a:spcPct val="0"/>
              </a:spcAft>
            </a:pPr>
            <a:endParaRPr lang="ru-Ru" sz="2800" dirty="0">
              <a:latin typeface="Arial" panose="020B0604020202020204" pitchFamily="34" charset="0"/>
              <a:cs typeface="Arial" panose="020B0604020202020204" pitchFamily="34" charset="0"/>
            </a:endParaRPr>
          </a:p>
          <a:p>
            <a:pPr marL="457182" lvl="1" algn="l" defTabSz="912778" rtl="0">
              <a:lnSpc>
                <a:spcPct val="110000"/>
              </a:lnSpc>
              <a:spcBef>
                <a:spcPct val="20000"/>
              </a:spcBef>
              <a:spcAft>
                <a:spcPct val="0"/>
              </a:spcAft>
            </a:pPr>
            <a:r>
              <a:rPr lang="ru-Ru" sz="2800" b="0" i="0" u="none" baseline="0">
                <a:latin typeface="Arial" panose="020B0604020202020204" pitchFamily="34" charset="0"/>
                <a:ea typeface="Gill Sans MT" panose="020B0502020104020203" pitchFamily="34" charset="0"/>
                <a:cs typeface="Arial" panose="020B0604020202020204" pitchFamily="34" charset="0"/>
              </a:rPr>
              <a:t>Необходимо понять, как правительства и спонсоры могут использовать полученную в результате NSCA информацию для разработки стратегии и принятия инвестиционных решений:</a:t>
            </a:r>
            <a:endParaRPr lang="ru-Ru" sz="2800" dirty="0">
              <a:latin typeface="Arial" panose="020B0604020202020204" pitchFamily="34" charset="0"/>
              <a:cs typeface="Arial" panose="020B0604020202020204" pitchFamily="34" charset="0"/>
            </a:endParaRPr>
          </a:p>
          <a:p>
            <a:pPr marL="800082" lvl="1" indent="-342900" algn="l" defTabSz="912778" rtl="0">
              <a:lnSpc>
                <a:spcPct val="110000"/>
              </a:lnSpc>
              <a:spcBef>
                <a:spcPct val="20000"/>
              </a:spcBef>
              <a:spcAft>
                <a:spcPct val="0"/>
              </a:spcAft>
              <a:buFont typeface="Wingdings" panose="05000000000000000000" pitchFamily="2" charset="2"/>
              <a:buChar char="ü"/>
            </a:pPr>
            <a:r>
              <a:rPr lang="ru-Ru" sz="2800" b="0" i="0" u="none" baseline="0">
                <a:latin typeface="Arial" panose="020B0604020202020204" pitchFamily="34" charset="0"/>
                <a:ea typeface="Gill Sans MT" panose="020B0502020104020203" pitchFamily="34" charset="0"/>
                <a:cs typeface="Arial" panose="020B0604020202020204" pitchFamily="34" charset="0"/>
              </a:rPr>
              <a:t>способы использования результатов NSCA;</a:t>
            </a:r>
          </a:p>
          <a:p>
            <a:pPr marL="800082" lvl="1" indent="-342900" algn="l" defTabSz="912778" rtl="0">
              <a:lnSpc>
                <a:spcPct val="110000"/>
              </a:lnSpc>
              <a:spcBef>
                <a:spcPct val="20000"/>
              </a:spcBef>
              <a:spcAft>
                <a:spcPct val="0"/>
              </a:spcAft>
              <a:buFont typeface="Wingdings" panose="05000000000000000000" pitchFamily="2" charset="2"/>
              <a:buChar char="ü"/>
            </a:pPr>
            <a:r>
              <a:rPr lang="ru-Ru" sz="2800" b="0" i="0" u="none" baseline="0">
                <a:latin typeface="Arial" panose="020B0604020202020204" pitchFamily="34" charset="0"/>
                <a:ea typeface="Gill Sans MT" panose="020B0502020104020203" pitchFamily="34" charset="0"/>
                <a:cs typeface="Arial" panose="020B0604020202020204" pitchFamily="34" charset="0"/>
              </a:rPr>
              <a:t>оценка национальной цепи поставок должна быть частью общего процесса совершенствования цепи поставок в стране;</a:t>
            </a:r>
          </a:p>
          <a:p>
            <a:pPr marL="800082" lvl="1" indent="-342900" algn="l" defTabSz="912778" rtl="0">
              <a:lnSpc>
                <a:spcPct val="110000"/>
              </a:lnSpc>
              <a:spcBef>
                <a:spcPct val="20000"/>
              </a:spcBef>
              <a:spcAft>
                <a:spcPct val="0"/>
              </a:spcAft>
              <a:buFont typeface="Wingdings" panose="05000000000000000000" pitchFamily="2" charset="2"/>
              <a:buChar char="ü"/>
            </a:pPr>
            <a:r>
              <a:rPr lang="ru-Ru" sz="2800" b="0" i="0" u="none" baseline="0">
                <a:latin typeface="Arial" panose="020B0604020202020204" pitchFamily="34" charset="0"/>
                <a:ea typeface="Gill Sans MT" panose="020B0502020104020203" pitchFamily="34" charset="0"/>
                <a:cs typeface="Arial" panose="020B0604020202020204" pitchFamily="34" charset="0"/>
              </a:rPr>
              <a:t>роль выходных данных/отчетов NSCA;</a:t>
            </a:r>
            <a:endParaRPr lang="ru-Ru" sz="2800" dirty="0">
              <a:latin typeface="Arial" panose="020B0604020202020204" pitchFamily="34" charset="0"/>
              <a:cs typeface="Arial" panose="020B0604020202020204" pitchFamily="34" charset="0"/>
            </a:endParaRPr>
          </a:p>
          <a:p>
            <a:pPr marL="800082" lvl="1" indent="-342900" algn="l" defTabSz="912778" rtl="0">
              <a:lnSpc>
                <a:spcPct val="110000"/>
              </a:lnSpc>
              <a:spcBef>
                <a:spcPct val="20000"/>
              </a:spcBef>
              <a:spcAft>
                <a:spcPct val="0"/>
              </a:spcAft>
              <a:buFont typeface="Wingdings" panose="05000000000000000000" pitchFamily="2" charset="2"/>
              <a:buChar char="ü"/>
            </a:pPr>
            <a:r>
              <a:rPr lang="ru-Ru" sz="2800" b="0" i="0" u="none" baseline="0">
                <a:latin typeface="Arial" panose="020B0604020202020204" pitchFamily="34" charset="0"/>
                <a:ea typeface="Gill Sans MT" panose="020B0502020104020203" pitchFamily="34" charset="0"/>
                <a:cs typeface="Arial" panose="020B0604020202020204" pitchFamily="34" charset="0"/>
              </a:rPr>
              <a:t>конкретные примеры использования NSCA.</a:t>
            </a:r>
            <a:endParaRPr lang="ru-Ru" altLang="en-US" sz="28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954280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13000" y="126582"/>
            <a:ext cx="11572423" cy="1016417"/>
          </a:xfrm>
        </p:spPr>
        <p:txBody>
          <a:bodyPr>
            <a:noAutofit/>
          </a:bodyPr>
          <a:lstStyle/>
          <a:p>
            <a:pPr algn="ctr" rtl="0">
              <a:lnSpc>
                <a:spcPct val="100000"/>
              </a:lnSpc>
            </a:pPr>
            <a:r>
              <a:rPr lang="ru-Ru" sz="3200" b="1" i="0" u="none" baseline="0">
                <a:solidFill>
                  <a:srgbClr val="C00000"/>
                </a:solidFill>
                <a:latin typeface="Arial" panose="020B0604020202020204" pitchFamily="34" charset="0"/>
                <a:ea typeface="Gill Sans MT" panose="020B0502020104020203" pitchFamily="34" charset="0"/>
                <a:cs typeface="Arial" panose="020B0604020202020204" pitchFamily="34" charset="0"/>
              </a:rPr>
              <a:t>Способы использования результатов NSCA (неисчерпывающий перечень!)</a:t>
            </a:r>
          </a:p>
        </p:txBody>
      </p:sp>
      <p:sp>
        <p:nvSpPr>
          <p:cNvPr id="14" name="Content Placeholder 13"/>
          <p:cNvSpPr>
            <a:spLocks noGrp="1"/>
          </p:cNvSpPr>
          <p:nvPr>
            <p:ph idx="1"/>
          </p:nvPr>
        </p:nvSpPr>
        <p:spPr>
          <a:xfrm>
            <a:off x="338295" y="1537397"/>
            <a:ext cx="5855675" cy="5076054"/>
          </a:xfrm>
        </p:spPr>
        <p:txBody>
          <a:bodyPr>
            <a:noAutofit/>
          </a:bodyPr>
          <a:lstStyle/>
          <a:p>
            <a:pPr algn="l" rtl="0">
              <a:lnSpc>
                <a:spcPct val="100000"/>
              </a:lnSpc>
              <a:spcBef>
                <a:spcPts val="0"/>
              </a:spcBef>
            </a:pPr>
            <a:r>
              <a:rPr lang="ru-Ru" sz="1800" b="0" i="0" u="none" baseline="0">
                <a:latin typeface="Arial" panose="020B0604020202020204" pitchFamily="34" charset="0"/>
                <a:ea typeface="Gill Sans MT" panose="020B0502020104020203" pitchFamily="34" charset="0"/>
                <a:cs typeface="Arial" panose="020B0604020202020204" pitchFamily="34" charset="0"/>
              </a:rPr>
              <a:t>Руководство инвестициями в цепи поставок</a:t>
            </a:r>
          </a:p>
          <a:p>
            <a:pPr>
              <a:lnSpc>
                <a:spcPct val="100000"/>
              </a:lnSpc>
              <a:spcBef>
                <a:spcPts val="0"/>
              </a:spcBef>
            </a:pPr>
            <a:endParaRPr lang="ru-Ru" sz="1800" dirty="0">
              <a:latin typeface="Arial" panose="020B0604020202020204" pitchFamily="34" charset="0"/>
              <a:cs typeface="Arial" panose="020B0604020202020204" pitchFamily="34" charset="0"/>
            </a:endParaRPr>
          </a:p>
          <a:p>
            <a:pPr algn="l" rtl="0">
              <a:lnSpc>
                <a:spcPct val="100000"/>
              </a:lnSpc>
              <a:spcBef>
                <a:spcPts val="0"/>
              </a:spcBef>
            </a:pPr>
            <a:r>
              <a:rPr lang="ru-Ru" sz="1800" b="0" i="0" u="none" baseline="0">
                <a:latin typeface="Arial" panose="020B0604020202020204" pitchFamily="34" charset="0"/>
                <a:ea typeface="Gill Sans MT" panose="020B0502020104020203" pitchFamily="34" charset="0"/>
                <a:cs typeface="Arial" panose="020B0604020202020204" pitchFamily="34" charset="0"/>
              </a:rPr>
              <a:t>Информация для национального стратегического планирования и/или проектирования/реформирования системы</a:t>
            </a:r>
          </a:p>
          <a:p>
            <a:pPr>
              <a:lnSpc>
                <a:spcPct val="100000"/>
              </a:lnSpc>
              <a:spcBef>
                <a:spcPts val="0"/>
              </a:spcBef>
            </a:pPr>
            <a:endParaRPr lang="ru-Ru" sz="1800" dirty="0">
              <a:latin typeface="Arial" panose="020B0604020202020204" pitchFamily="34" charset="0"/>
              <a:cs typeface="Arial" panose="020B0604020202020204" pitchFamily="34" charset="0"/>
            </a:endParaRPr>
          </a:p>
          <a:p>
            <a:pPr algn="l" rtl="0">
              <a:lnSpc>
                <a:spcPct val="100000"/>
              </a:lnSpc>
              <a:spcBef>
                <a:spcPts val="0"/>
              </a:spcBef>
            </a:pPr>
            <a:r>
              <a:rPr lang="ru-Ru" sz="1800" b="0" i="0" u="none" baseline="0">
                <a:latin typeface="Arial" panose="020B0604020202020204" pitchFamily="34" charset="0"/>
                <a:ea typeface="Gill Sans MT" panose="020B0502020104020203" pitchFamily="34" charset="0"/>
                <a:cs typeface="Arial" panose="020B0604020202020204" pitchFamily="34" charset="0"/>
              </a:rPr>
              <a:t>Поддержка усилий по повышению эффективности работы на национальном уровне и/или совершенствованию процессов</a:t>
            </a:r>
          </a:p>
          <a:p>
            <a:pPr>
              <a:lnSpc>
                <a:spcPct val="100000"/>
              </a:lnSpc>
              <a:spcBef>
                <a:spcPts val="0"/>
              </a:spcBef>
            </a:pPr>
            <a:endParaRPr lang="ru-Ru" sz="1800" dirty="0">
              <a:latin typeface="Arial" panose="020B0604020202020204" pitchFamily="34" charset="0"/>
              <a:cs typeface="Arial" panose="020B0604020202020204" pitchFamily="34" charset="0"/>
            </a:endParaRPr>
          </a:p>
          <a:p>
            <a:pPr algn="l" rtl="0">
              <a:lnSpc>
                <a:spcPct val="100000"/>
              </a:lnSpc>
              <a:spcBef>
                <a:spcPts val="0"/>
              </a:spcBef>
            </a:pPr>
            <a:r>
              <a:rPr lang="ru-Ru" sz="1800" b="0" i="0" u="none" baseline="0">
                <a:latin typeface="Arial" panose="020B0604020202020204" pitchFamily="34" charset="0"/>
                <a:ea typeface="Gill Sans MT" panose="020B0502020104020203" pitchFamily="34" charset="0"/>
                <a:cs typeface="Arial" panose="020B0604020202020204" pitchFamily="34" charset="0"/>
              </a:rPr>
              <a:t>Поддержка формирования политик и принятия решений на национальном уровне для цепей поставок и медицинских изделий</a:t>
            </a:r>
          </a:p>
          <a:p>
            <a:pPr>
              <a:lnSpc>
                <a:spcPct val="100000"/>
              </a:lnSpc>
              <a:spcBef>
                <a:spcPts val="0"/>
              </a:spcBef>
            </a:pPr>
            <a:endParaRPr lang="ru-Ru" sz="1800" dirty="0">
              <a:latin typeface="Arial" panose="020B0604020202020204" pitchFamily="34" charset="0"/>
              <a:cs typeface="Arial" panose="020B0604020202020204" pitchFamily="34" charset="0"/>
            </a:endParaRPr>
          </a:p>
          <a:p>
            <a:pPr algn="l" rtl="0">
              <a:lnSpc>
                <a:spcPct val="100000"/>
              </a:lnSpc>
              <a:spcBef>
                <a:spcPts val="0"/>
              </a:spcBef>
            </a:pPr>
            <a:r>
              <a:rPr lang="ru-Ru" sz="1800" b="0" i="0" u="none" baseline="0">
                <a:latin typeface="Arial" panose="020B0604020202020204" pitchFamily="34" charset="0"/>
                <a:ea typeface="Gill Sans MT" panose="020B0502020104020203" pitchFamily="34" charset="0"/>
                <a:cs typeface="Arial" panose="020B0604020202020204" pitchFamily="34" charset="0"/>
              </a:rPr>
              <a:t>Предоставление информации о текущем состоянии и обеспечение мониторинга улучшений с течением времени</a:t>
            </a:r>
          </a:p>
          <a:p>
            <a:pPr>
              <a:lnSpc>
                <a:spcPct val="100000"/>
              </a:lnSpc>
              <a:spcBef>
                <a:spcPts val="0"/>
              </a:spcBef>
            </a:pPr>
            <a:endParaRPr lang="ru-Ru" sz="1800" dirty="0">
              <a:latin typeface="Arial" panose="020B0604020202020204" pitchFamily="34" charset="0"/>
              <a:cs typeface="Arial" panose="020B0604020202020204" pitchFamily="34" charset="0"/>
            </a:endParaRPr>
          </a:p>
        </p:txBody>
      </p:sp>
      <p:pic>
        <p:nvPicPr>
          <p:cNvPr id="4" name="Picture 60" descr="C:\Users\kpilz\Pictures\PPT art\newspaper-Everything possib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2020" y="1537397"/>
            <a:ext cx="5683404" cy="4019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66052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096000" y="832909"/>
            <a:ext cx="5640475" cy="580800"/>
          </a:xfrm>
        </p:spPr>
        <p:txBody>
          <a:bodyPr>
            <a:noAutofit/>
          </a:bodyPr>
          <a:lstStyle/>
          <a:p>
            <a:pPr algn="l" rtl="0"/>
            <a:r>
              <a:rPr lang="ru-Ru" sz="2800" b="1" i="0" u="none" baseline="0">
                <a:solidFill>
                  <a:srgbClr val="C00000"/>
                </a:solidFill>
                <a:latin typeface="Arial" panose="020B0604020202020204" pitchFamily="34" charset="0"/>
                <a:ea typeface="Gill Sans MT" panose="020B0502020104020203" pitchFamily="34" charset="0"/>
                <a:cs typeface="Arial" panose="020B0604020202020204" pitchFamily="34" charset="0"/>
              </a:rPr>
              <a:t>Оценка национальной цепи поставок должна быть частью общего процесса совершенствования цепи поставок в стране</a:t>
            </a:r>
          </a:p>
        </p:txBody>
      </p:sp>
      <p:sp>
        <p:nvSpPr>
          <p:cNvPr id="14" name="Content Placeholder 13"/>
          <p:cNvSpPr>
            <a:spLocks noGrp="1"/>
          </p:cNvSpPr>
          <p:nvPr>
            <p:ph idx="1"/>
          </p:nvPr>
        </p:nvSpPr>
        <p:spPr>
          <a:xfrm>
            <a:off x="6096000" y="2298700"/>
            <a:ext cx="5496620" cy="4462195"/>
          </a:xfrm>
        </p:spPr>
        <p:txBody>
          <a:bodyPr>
            <a:noAutofit/>
          </a:bodyPr>
          <a:lstStyle/>
          <a:p>
            <a:pPr algn="l" rtl="0">
              <a:lnSpc>
                <a:spcPct val="100000"/>
              </a:lnSpc>
              <a:spcBef>
                <a:spcPts val="0"/>
              </a:spcBef>
              <a:buFont typeface="Wingdings" panose="05000000000000000000" pitchFamily="2" charset="2"/>
              <a:buChar char="ü"/>
            </a:pPr>
            <a:r>
              <a:rPr lang="ru-Ru" sz="1800" b="0" i="0" u="none" baseline="0">
                <a:latin typeface="Arial" panose="020B0604020202020204" pitchFamily="34" charset="0"/>
                <a:ea typeface="Gill Sans MT" panose="020B0502020104020203" pitchFamily="34" charset="0"/>
                <a:cs typeface="Arial" panose="020B0604020202020204" pitchFamily="34" charset="0"/>
              </a:rPr>
              <a:t>Вовлечение и участие на уровне страны на всем протяжении процесса крайне важны и включают правительство и партнеров, а также нетрадиционные заинтересованные стороны.</a:t>
            </a:r>
          </a:p>
          <a:p>
            <a:pPr algn="l" rtl="0">
              <a:lnSpc>
                <a:spcPct val="100000"/>
              </a:lnSpc>
              <a:spcBef>
                <a:spcPts val="0"/>
              </a:spcBef>
              <a:buFont typeface="Wingdings" panose="05000000000000000000" pitchFamily="2" charset="2"/>
              <a:buChar char="ü"/>
            </a:pPr>
            <a:endParaRPr lang="ru-Ru" sz="1800" dirty="0">
              <a:latin typeface="Arial" panose="020B0604020202020204" pitchFamily="34" charset="0"/>
              <a:cs typeface="Arial" panose="020B0604020202020204" pitchFamily="34" charset="0"/>
            </a:endParaRPr>
          </a:p>
          <a:p>
            <a:pPr algn="l" rtl="0">
              <a:lnSpc>
                <a:spcPct val="100000"/>
              </a:lnSpc>
              <a:spcBef>
                <a:spcPts val="0"/>
              </a:spcBef>
              <a:buFont typeface="Wingdings" panose="05000000000000000000" pitchFamily="2" charset="2"/>
              <a:buChar char="ü"/>
            </a:pPr>
            <a:r>
              <a:rPr lang="ru-Ru" sz="1800" b="0" i="0" u="none" baseline="0">
                <a:latin typeface="Arial" panose="020B0604020202020204" pitchFamily="34" charset="0"/>
                <a:ea typeface="Gill Sans MT" panose="020B0502020104020203" pitchFamily="34" charset="0"/>
                <a:cs typeface="Arial" panose="020B0604020202020204" pitchFamily="34" charset="0"/>
              </a:rPr>
              <a:t>Оценка является одним (критическим) этапом более широкого процесса повышения эффективности работы.</a:t>
            </a:r>
          </a:p>
          <a:p>
            <a:pPr marL="0" indent="0" algn="l" rtl="0">
              <a:lnSpc>
                <a:spcPct val="100000"/>
              </a:lnSpc>
              <a:spcBef>
                <a:spcPts val="0"/>
              </a:spcBef>
              <a:buNone/>
            </a:pPr>
            <a:endParaRPr lang="ru-Ru" sz="1800" dirty="0">
              <a:latin typeface="Arial" panose="020B0604020202020204" pitchFamily="34" charset="0"/>
              <a:cs typeface="Arial" panose="020B0604020202020204" pitchFamily="34" charset="0"/>
            </a:endParaRPr>
          </a:p>
          <a:p>
            <a:pPr lvl="0" algn="l" rtl="0">
              <a:lnSpc>
                <a:spcPct val="100000"/>
              </a:lnSpc>
              <a:spcBef>
                <a:spcPts val="0"/>
              </a:spcBef>
              <a:buFont typeface="Wingdings" panose="05000000000000000000" pitchFamily="2" charset="2"/>
              <a:buChar char="ü"/>
            </a:pPr>
            <a:r>
              <a:rPr lang="ru-Ru" sz="1800" b="0" i="0" u="none" baseline="0">
                <a:latin typeface="Arial" panose="020B0604020202020204" pitchFamily="34" charset="0"/>
                <a:ea typeface="Gill Sans MT" panose="020B0502020104020203" pitchFamily="34" charset="0"/>
                <a:cs typeface="Arial" panose="020B0604020202020204" pitchFamily="34" charset="0"/>
              </a:rPr>
              <a:t>Необходимо принять меры для того, чтобы правительство и заинтересованные стороны видели выгоды от проведения оценки и имели план использования ее результатов.</a:t>
            </a:r>
          </a:p>
        </p:txBody>
      </p:sp>
      <p:pic>
        <p:nvPicPr>
          <p:cNvPr id="4" name="Picture 59"/>
          <p:cNvPicPr>
            <a:picLocks noChangeAspect="1" noChangeArrowheads="1"/>
          </p:cNvPicPr>
          <p:nvPr/>
        </p:nvPicPr>
        <p:blipFill rotWithShape="1">
          <a:blip r:embed="rId3">
            <a:extLst>
              <a:ext uri="{28A0092B-C50C-407E-A947-70E740481C1C}">
                <a14:useLocalDpi xmlns:a14="http://schemas.microsoft.com/office/drawing/2010/main" val="0"/>
              </a:ext>
            </a:extLst>
          </a:blip>
          <a:srcRect l="8215" t="26686" r="50680"/>
          <a:stretch/>
        </p:blipFill>
        <p:spPr bwMode="auto">
          <a:xfrm>
            <a:off x="174622" y="1607122"/>
            <a:ext cx="4743119" cy="5294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rot="16200000">
            <a:off x="-2277400" y="3928741"/>
            <a:ext cx="5294974" cy="369332"/>
          </a:xfrm>
          <a:prstGeom prst="rect">
            <a:avLst/>
          </a:prstGeom>
        </p:spPr>
        <p:txBody>
          <a:bodyPr wrap="square">
            <a:spAutoFit/>
          </a:bodyPr>
          <a:lstStyle/>
          <a:p>
            <a:pPr algn="l" rtl="0"/>
            <a:r>
              <a:rPr lang="ru-Ru" sz="900" b="0" i="0" u="none" baseline="0">
                <a:latin typeface="Arial" panose="020B0604020202020204" pitchFamily="34" charset="0"/>
                <a:ea typeface="Gill Sans MT" panose="020B0502020104020203" pitchFamily="34" charset="0"/>
                <a:cs typeface="Arial" panose="020B0604020202020204" pitchFamily="34" charset="0"/>
              </a:rPr>
              <a:t>На основе источника: ЮНИСЕФ, 2016: </a:t>
            </a:r>
            <a:r>
              <a:rPr lang="ru-Ru" sz="900" b="0" i="1" u="none" baseline="0">
                <a:latin typeface="Arial" panose="020B0604020202020204" pitchFamily="34" charset="0"/>
                <a:ea typeface="Gill Sans MT" panose="020B0502020104020203" pitchFamily="34" charset="0"/>
                <a:cs typeface="Arial" panose="020B0604020202020204" pitchFamily="34" charset="0"/>
              </a:rPr>
              <a:t>Руководство и набор инструментов по укреплению цепей поставок в системе здравоохранения через развитие возможностей</a:t>
            </a:r>
            <a:r>
              <a:rPr lang="ru-Ru" sz="900" b="0" i="0" u="none" baseline="0">
                <a:latin typeface="Arial" panose="020B0604020202020204" pitchFamily="34" charset="0"/>
                <a:ea typeface="Gill Sans MT" panose="020B0502020104020203" pitchFamily="34" charset="0"/>
                <a:cs typeface="Arial" panose="020B0604020202020204" pitchFamily="34" charset="0"/>
              </a:rPr>
              <a:t> </a:t>
            </a:r>
          </a:p>
        </p:txBody>
      </p:sp>
      <p:sp>
        <p:nvSpPr>
          <p:cNvPr id="10" name="Bevel 24">
            <a:extLst>
              <a:ext uri="{FF2B5EF4-FFF2-40B4-BE49-F238E27FC236}">
                <a16:creationId xmlns:a16="http://schemas.microsoft.com/office/drawing/2014/main" id="{6681FD7F-3945-49D8-9883-9D834966AEAC}"/>
              </a:ext>
            </a:extLst>
          </p:cNvPr>
          <p:cNvSpPr/>
          <p:nvPr/>
        </p:nvSpPr>
        <p:spPr>
          <a:xfrm>
            <a:off x="626109" y="203604"/>
            <a:ext cx="5321774" cy="1350602"/>
          </a:xfrm>
          <a:prstGeom prst="ellipseRibbon">
            <a:avLst>
              <a:gd name="adj1" fmla="val 22386"/>
              <a:gd name="adj2" fmla="val 71241"/>
              <a:gd name="adj3" fmla="val 12500"/>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wrap="square" tIns="0" bIns="0" rtlCol="0" anchor="ctr">
            <a:noAutofit/>
          </a:bodyPr>
          <a:lstStyle/>
          <a:p>
            <a:pPr algn="ctr" defTabSz="1209477" rtl="0">
              <a:tabLst>
                <a:tab pos="907108" algn="ctr"/>
                <a:tab pos="2721323" algn="ctr"/>
              </a:tabLst>
              <a:defRPr/>
            </a:pPr>
            <a:r>
              <a:rPr lang="ru-Ru" sz="1200" b="0" i="0" u="sng" baseline="0">
                <a:solidFill>
                  <a:srgbClr val="000000"/>
                </a:solidFill>
                <a:latin typeface="Arial" panose="020B0604020202020204" pitchFamily="34" charset="0"/>
                <a:ea typeface="Times New Roman"/>
                <a:cs typeface="Arial" panose="020B0604020202020204" pitchFamily="34" charset="0"/>
              </a:rPr>
              <a:t>Основополагающие принципы</a:t>
            </a:r>
            <a:endParaRPr lang="ru-Ru" sz="1200" kern="0" dirty="0">
              <a:solidFill>
                <a:sysClr val="windowText" lastClr="000000"/>
              </a:solidFill>
              <a:latin typeface="Arial" panose="020B0604020202020204" pitchFamily="34" charset="0"/>
              <a:ea typeface="Times New Roman"/>
              <a:cs typeface="Arial" panose="020B0604020202020204" pitchFamily="34" charset="0"/>
            </a:endParaRPr>
          </a:p>
          <a:p>
            <a:pPr algn="ctr" defTabSz="1209477" rtl="0">
              <a:tabLst>
                <a:tab pos="755923" algn="ctr"/>
                <a:tab pos="2721323" algn="ctr"/>
              </a:tabLst>
              <a:defRPr/>
            </a:pPr>
            <a:r>
              <a:rPr lang="ru-Ru" sz="1050" b="0" i="0" u="none" baseline="0">
                <a:solidFill>
                  <a:srgbClr val="FF0000"/>
                </a:solidFill>
                <a:latin typeface="Arial" panose="020B0604020202020204" pitchFamily="34" charset="0"/>
                <a:ea typeface="Times New Roman"/>
                <a:cs typeface="Arial" panose="020B0604020202020204" pitchFamily="34" charset="0"/>
              </a:rPr>
              <a:t>	</a:t>
            </a:r>
            <a:endParaRPr lang="th-TH" sz="1050" b="0" i="0" u="none" baseline="0">
              <a:solidFill>
                <a:srgbClr val="FF0000"/>
              </a:solidFill>
              <a:latin typeface="Arial" panose="020B0604020202020204" pitchFamily="34" charset="0"/>
              <a:ea typeface="Times New Roman"/>
              <a:cs typeface="Arial" panose="020B0604020202020204" pitchFamily="34" charset="0"/>
            </a:endParaRPr>
          </a:p>
          <a:p>
            <a:pPr algn="ctr" defTabSz="1209477" rtl="0">
              <a:tabLst>
                <a:tab pos="755923" algn="ctr"/>
                <a:tab pos="2721323" algn="ctr"/>
              </a:tabLst>
              <a:defRPr/>
            </a:pPr>
            <a:endParaRPr lang="th-TH" sz="1050">
              <a:solidFill>
                <a:srgbClr val="FF0000"/>
              </a:solidFill>
              <a:latin typeface="Arial" panose="020B0604020202020204" pitchFamily="34" charset="0"/>
              <a:ea typeface="Times New Roman"/>
              <a:cs typeface="Arial" panose="020B0604020202020204" pitchFamily="34" charset="0"/>
            </a:endParaRPr>
          </a:p>
          <a:p>
            <a:pPr algn="ctr" defTabSz="1209477" rtl="0">
              <a:tabLst>
                <a:tab pos="755923" algn="ctr"/>
                <a:tab pos="2721323" algn="ctr"/>
              </a:tabLst>
              <a:defRPr/>
            </a:pPr>
            <a:endParaRPr lang="th-TH" sz="1050" b="0" i="0" u="none" baseline="0">
              <a:solidFill>
                <a:srgbClr val="FF0000"/>
              </a:solidFill>
              <a:latin typeface="Arial" panose="020B0604020202020204" pitchFamily="34" charset="0"/>
              <a:ea typeface="Times New Roman"/>
              <a:cs typeface="Arial" panose="020B0604020202020204" pitchFamily="34" charset="0"/>
            </a:endParaRPr>
          </a:p>
          <a:p>
            <a:pPr algn="ctr" defTabSz="1209477" rtl="0">
              <a:tabLst>
                <a:tab pos="755923" algn="ctr"/>
                <a:tab pos="2721323" algn="ctr"/>
              </a:tabLst>
              <a:defRPr/>
            </a:pPr>
            <a:endParaRPr lang="th-TH" sz="1050" b="0" i="0" u="none" baseline="0">
              <a:solidFill>
                <a:srgbClr val="FF0000"/>
              </a:solidFill>
              <a:latin typeface="Arial" panose="020B0604020202020204" pitchFamily="34" charset="0"/>
              <a:ea typeface="Times New Roman"/>
              <a:cs typeface="Arial" panose="020B0604020202020204" pitchFamily="34" charset="0"/>
            </a:endParaRPr>
          </a:p>
          <a:p>
            <a:pPr algn="ctr" defTabSz="1209477" rtl="0">
              <a:tabLst>
                <a:tab pos="755923" algn="ctr"/>
                <a:tab pos="2721323" algn="ctr"/>
              </a:tabLst>
              <a:defRPr/>
            </a:pPr>
            <a:r>
              <a:rPr lang="ru-Ru" sz="1100" b="0" i="0" u="none" baseline="0">
                <a:solidFill>
                  <a:srgbClr val="000000"/>
                </a:solidFill>
                <a:latin typeface="Arial" panose="020B0604020202020204" pitchFamily="34" charset="0"/>
                <a:ea typeface="Times New Roman"/>
                <a:cs typeface="Arial" panose="020B0604020202020204" pitchFamily="34" charset="0"/>
              </a:rPr>
              <a:t>Долгосрочное обязательство</a:t>
            </a:r>
            <a:endParaRPr lang="ru-Ru" sz="1200" kern="0" dirty="0">
              <a:solidFill>
                <a:sysClr val="windowText" lastClr="000000"/>
              </a:solidFill>
              <a:latin typeface="Arial" panose="020B0604020202020204" pitchFamily="34" charset="0"/>
              <a:ea typeface="Times New Roman"/>
              <a:cs typeface="Arial" panose="020B0604020202020204" pitchFamily="34" charset="0"/>
            </a:endParaRPr>
          </a:p>
        </p:txBody>
      </p:sp>
      <p:sp>
        <p:nvSpPr>
          <p:cNvPr id="11" name="TextBox 10">
            <a:extLst>
              <a:ext uri="{FF2B5EF4-FFF2-40B4-BE49-F238E27FC236}">
                <a16:creationId xmlns:a16="http://schemas.microsoft.com/office/drawing/2014/main" id="{7D580A87-BE68-40E2-9B1C-BDD1152BC3B2}"/>
              </a:ext>
            </a:extLst>
          </p:cNvPr>
          <p:cNvSpPr txBox="1"/>
          <p:nvPr/>
        </p:nvSpPr>
        <p:spPr>
          <a:xfrm>
            <a:off x="1404795" y="707248"/>
            <a:ext cx="1980976" cy="553998"/>
          </a:xfrm>
          <a:prstGeom prst="rect">
            <a:avLst/>
          </a:prstGeom>
          <a:noFill/>
        </p:spPr>
        <p:txBody>
          <a:bodyPr wrap="square" rtlCol="0">
            <a:spAutoFit/>
          </a:bodyPr>
          <a:lstStyle/>
          <a:p>
            <a:pPr algn="ctr" defTabSz="1209477" rtl="0">
              <a:tabLst>
                <a:tab pos="755923" algn="ctr"/>
                <a:tab pos="2721323" algn="ctr"/>
              </a:tabLst>
              <a:defRPr/>
            </a:pPr>
            <a:r>
              <a:rPr lang="ru-Ru" sz="1000" b="0" i="0" u="none" baseline="0">
                <a:solidFill>
                  <a:srgbClr val="FF0000"/>
                </a:solidFill>
                <a:latin typeface="Arial" panose="020B0604020202020204" pitchFamily="34" charset="0"/>
                <a:ea typeface="Times New Roman"/>
                <a:cs typeface="Arial" panose="020B0604020202020204" pitchFamily="34" charset="0"/>
              </a:rPr>
              <a:t>Проводится правительствомСкоординированный совместный подход</a:t>
            </a:r>
            <a:endParaRPr lang="th-TH" sz="1000"/>
          </a:p>
        </p:txBody>
      </p:sp>
      <p:sp>
        <p:nvSpPr>
          <p:cNvPr id="12" name="TextBox 11">
            <a:extLst>
              <a:ext uri="{FF2B5EF4-FFF2-40B4-BE49-F238E27FC236}">
                <a16:creationId xmlns:a16="http://schemas.microsoft.com/office/drawing/2014/main" id="{A066210C-C1B9-46EC-9FA2-9B076C89FCC9}"/>
              </a:ext>
            </a:extLst>
          </p:cNvPr>
          <p:cNvSpPr txBox="1"/>
          <p:nvPr/>
        </p:nvSpPr>
        <p:spPr>
          <a:xfrm>
            <a:off x="3211614" y="707248"/>
            <a:ext cx="1980977" cy="553998"/>
          </a:xfrm>
          <a:prstGeom prst="rect">
            <a:avLst/>
          </a:prstGeom>
          <a:noFill/>
        </p:spPr>
        <p:txBody>
          <a:bodyPr wrap="square" rtlCol="0">
            <a:spAutoFit/>
          </a:bodyPr>
          <a:lstStyle/>
          <a:p>
            <a:pPr algn="ctr" defTabSz="1209477" rtl="0">
              <a:tabLst>
                <a:tab pos="755923" algn="ctr"/>
                <a:tab pos="2721323" algn="ctr"/>
              </a:tabLst>
              <a:defRPr/>
            </a:pPr>
            <a:r>
              <a:rPr lang="ru-Ru" sz="1000" b="0" i="0" u="none" baseline="0">
                <a:solidFill>
                  <a:srgbClr val="000000"/>
                </a:solidFill>
                <a:latin typeface="Arial" panose="020B0604020202020204" pitchFamily="34" charset="0"/>
                <a:ea typeface="Times New Roman"/>
                <a:cs typeface="Arial" panose="020B0604020202020204" pitchFamily="34" charset="0"/>
              </a:rPr>
              <a:t>с </a:t>
            </a:r>
            <a:r>
              <a:rPr lang="ru-Ru" sz="1000" i="0" u="none" baseline="0">
                <a:solidFill>
                  <a:srgbClr val="000000"/>
                </a:solidFill>
                <a:latin typeface="Arial" panose="020B0604020202020204" pitchFamily="34" charset="0"/>
                <a:ea typeface="Times New Roman"/>
                <a:cs typeface="Arial" panose="020B0604020202020204" pitchFamily="34" charset="0"/>
              </a:rPr>
              <a:t>ориентацией</a:t>
            </a:r>
            <a:r>
              <a:rPr lang="ru-Ru" sz="1000" b="0" i="0" u="none" baseline="0">
                <a:solidFill>
                  <a:srgbClr val="000000"/>
                </a:solidFill>
                <a:latin typeface="Arial" panose="020B0604020202020204" pitchFamily="34" charset="0"/>
                <a:ea typeface="Times New Roman"/>
                <a:cs typeface="Arial" panose="020B0604020202020204" pitchFamily="34" charset="0"/>
              </a:rPr>
              <a:t> на конечного пользователя</a:t>
            </a:r>
            <a:endParaRPr lang="ru-Ru" sz="1000" kern="0">
              <a:solidFill>
                <a:sysClr val="windowText" lastClr="000000"/>
              </a:solidFill>
              <a:latin typeface="Arial" panose="020B0604020202020204" pitchFamily="34" charset="0"/>
              <a:ea typeface="Times New Roman"/>
              <a:cs typeface="Arial" panose="020B0604020202020204" pitchFamily="34" charset="0"/>
            </a:endParaRPr>
          </a:p>
          <a:p>
            <a:pPr algn="ctr" defTabSz="1209477" rtl="0">
              <a:tabLst>
                <a:tab pos="755923" algn="ctr"/>
                <a:tab pos="2721323" algn="ctr"/>
              </a:tabLst>
              <a:defRPr/>
            </a:pPr>
            <a:r>
              <a:rPr lang="ru-Ru" sz="1000" b="0" i="0" u="none" baseline="0">
                <a:solidFill>
                  <a:srgbClr val="000000"/>
                </a:solidFill>
                <a:latin typeface="Arial" panose="020B0604020202020204" pitchFamily="34" charset="0"/>
                <a:ea typeface="Times New Roman"/>
                <a:cs typeface="Arial" panose="020B0604020202020204" pitchFamily="34" charset="0"/>
              </a:rPr>
              <a:t>	на основе имеющихся данных</a:t>
            </a:r>
            <a:endParaRPr lang="ru-Ru" sz="1000" kern="0">
              <a:solidFill>
                <a:sysClr val="windowText" lastClr="000000"/>
              </a:solidFill>
              <a:latin typeface="Arial" panose="020B0604020202020204" pitchFamily="34" charset="0"/>
              <a:ea typeface="Times New Roman"/>
              <a:cs typeface="Arial" panose="020B0604020202020204" pitchFamily="34" charset="0"/>
            </a:endParaRPr>
          </a:p>
        </p:txBody>
      </p:sp>
    </p:spTree>
    <p:extLst>
      <p:ext uri="{BB962C8B-B14F-4D97-AF65-F5344CB8AC3E}">
        <p14:creationId xmlns:p14="http://schemas.microsoft.com/office/powerpoint/2010/main" val="30116269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80482" y="0"/>
            <a:ext cx="6169518" cy="1577850"/>
          </a:xfrm>
        </p:spPr>
        <p:txBody>
          <a:bodyPr>
            <a:noAutofit/>
          </a:bodyPr>
          <a:lstStyle/>
          <a:p>
            <a:pPr algn="l" rtl="0"/>
            <a:r>
              <a:rPr lang="ru-Ru" sz="3200" b="1" i="0" u="none" baseline="0">
                <a:solidFill>
                  <a:srgbClr val="C00000"/>
                </a:solidFill>
                <a:latin typeface="Arial" panose="020B0604020202020204" pitchFamily="34" charset="0"/>
                <a:ea typeface="Gill Sans MT" panose="020B0502020104020203" pitchFamily="34" charset="0"/>
                <a:cs typeface="Arial" panose="020B0604020202020204" pitchFamily="34" charset="0"/>
              </a:rPr>
              <a:t>Кто осуществляет эти </a:t>
            </a:r>
            <a:br>
              <a:rPr lang="en-US" sz="3200" b="1" i="0" u="none" baseline="0">
                <a:solidFill>
                  <a:srgbClr val="C00000"/>
                </a:solidFill>
                <a:latin typeface="Arial" panose="020B0604020202020204" pitchFamily="34" charset="0"/>
                <a:ea typeface="Gill Sans MT" panose="020B0502020104020203" pitchFamily="34" charset="0"/>
                <a:cs typeface="Arial" panose="020B0604020202020204" pitchFamily="34" charset="0"/>
              </a:rPr>
            </a:br>
            <a:r>
              <a:rPr lang="ru-Ru" sz="3200" b="1" i="0" u="none" baseline="0">
                <a:solidFill>
                  <a:srgbClr val="C00000"/>
                </a:solidFill>
                <a:latin typeface="Arial" panose="020B0604020202020204" pitchFamily="34" charset="0"/>
                <a:ea typeface="Gill Sans MT" panose="020B0502020104020203" pitchFamily="34" charset="0"/>
                <a:cs typeface="Arial" panose="020B0604020202020204" pitchFamily="34" charset="0"/>
              </a:rPr>
              <a:t>дальнейшие шаги? </a:t>
            </a:r>
            <a:br>
              <a:rPr lang="ru-Ru" sz="3200" b="1">
                <a:solidFill>
                  <a:srgbClr val="C00000"/>
                </a:solidFill>
                <a:latin typeface="Arial" panose="020B0604020202020204" pitchFamily="34" charset="0"/>
                <a:cs typeface="Arial" panose="020B0604020202020204" pitchFamily="34" charset="0"/>
              </a:rPr>
            </a:br>
            <a:r>
              <a:rPr lang="ru-Ru" sz="3200" b="1" i="0" u="none" baseline="0">
                <a:solidFill>
                  <a:srgbClr val="C00000"/>
                </a:solidFill>
                <a:latin typeface="Arial" panose="020B0604020202020204" pitchFamily="34" charset="0"/>
                <a:ea typeface="Gill Sans MT" panose="020B0502020104020203" pitchFamily="34" charset="0"/>
                <a:cs typeface="Arial" panose="020B0604020202020204" pitchFamily="34" charset="0"/>
              </a:rPr>
              <a:t>Это делает каждый!</a:t>
            </a:r>
          </a:p>
        </p:txBody>
      </p:sp>
      <p:pic>
        <p:nvPicPr>
          <p:cNvPr id="1026" name="Picture 2" descr="Group of business people working in offi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5115" y="1577850"/>
            <a:ext cx="6391679" cy="4996754"/>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97024" y="1536174"/>
            <a:ext cx="5024276" cy="4247317"/>
          </a:xfrm>
          <a:prstGeom prst="rect">
            <a:avLst/>
          </a:prstGeom>
          <a:noFill/>
        </p:spPr>
        <p:txBody>
          <a:bodyPr wrap="square" rtlCol="0">
            <a:spAutoFit/>
          </a:bodyPr>
          <a:lstStyle/>
          <a:p>
            <a:pPr algn="l" rtl="0"/>
            <a:r>
              <a:rPr lang="ru-Ru" b="0" i="0" u="none" baseline="0">
                <a:latin typeface="Arial" panose="020B0604020202020204" pitchFamily="34" charset="0"/>
                <a:ea typeface="Gill Sans MT" panose="020B0502020104020203" pitchFamily="34" charset="0"/>
                <a:cs typeface="Arial" panose="020B0604020202020204" pitchFamily="34" charset="0"/>
              </a:rPr>
              <a:t>Ответственные за формирование политики и принятие решений на уровне страны</a:t>
            </a:r>
          </a:p>
          <a:p>
            <a:endParaRPr lang="ru-Ru" dirty="0">
              <a:latin typeface="Arial" panose="020B0604020202020204" pitchFamily="34" charset="0"/>
              <a:cs typeface="Arial" panose="020B0604020202020204" pitchFamily="34" charset="0"/>
            </a:endParaRPr>
          </a:p>
          <a:p>
            <a:pPr algn="l" rtl="0"/>
            <a:r>
              <a:rPr lang="ru-Ru" b="0" i="0" u="none" baseline="0">
                <a:latin typeface="Arial" panose="020B0604020202020204" pitchFamily="34" charset="0"/>
                <a:ea typeface="Gill Sans MT" panose="020B0502020104020203" pitchFamily="34" charset="0"/>
                <a:cs typeface="Arial" panose="020B0604020202020204" pitchFamily="34" charset="0"/>
              </a:rPr>
              <a:t>Технический персонал на уровне страны</a:t>
            </a:r>
          </a:p>
          <a:p>
            <a:endParaRPr lang="ru-Ru" dirty="0">
              <a:latin typeface="Arial" panose="020B0604020202020204" pitchFamily="34" charset="0"/>
              <a:cs typeface="Arial" panose="020B0604020202020204" pitchFamily="34" charset="0"/>
            </a:endParaRPr>
          </a:p>
          <a:p>
            <a:pPr algn="l" rtl="0"/>
            <a:r>
              <a:rPr lang="ru-Ru" b="0" i="0" u="none" baseline="0">
                <a:latin typeface="Arial" panose="020B0604020202020204" pitchFamily="34" charset="0"/>
                <a:ea typeface="Gill Sans MT" panose="020B0502020104020203" pitchFamily="34" charset="0"/>
                <a:cs typeface="Arial" panose="020B0604020202020204" pitchFamily="34" charset="0"/>
              </a:rPr>
              <a:t>Региональные и местные работники системы здравоохранения</a:t>
            </a:r>
          </a:p>
          <a:p>
            <a:endParaRPr lang="ru-Ru" dirty="0">
              <a:latin typeface="Arial" panose="020B0604020202020204" pitchFamily="34" charset="0"/>
              <a:cs typeface="Arial" panose="020B0604020202020204" pitchFamily="34" charset="0"/>
            </a:endParaRPr>
          </a:p>
          <a:p>
            <a:pPr algn="l" rtl="0"/>
            <a:r>
              <a:rPr lang="ru-Ru" b="0" i="0" u="none" baseline="0">
                <a:latin typeface="Arial" panose="020B0604020202020204" pitchFamily="34" charset="0"/>
                <a:ea typeface="Gill Sans MT" panose="020B0502020104020203" pitchFamily="34" charset="0"/>
                <a:cs typeface="Arial" panose="020B0604020202020204" pitchFamily="34" charset="0"/>
              </a:rPr>
              <a:t>Спонсоры и партнеры по реализации</a:t>
            </a:r>
          </a:p>
          <a:p>
            <a:endParaRPr lang="ru-Ru" dirty="0">
              <a:latin typeface="Arial" panose="020B0604020202020204" pitchFamily="34" charset="0"/>
              <a:cs typeface="Arial" panose="020B0604020202020204" pitchFamily="34" charset="0"/>
            </a:endParaRPr>
          </a:p>
          <a:p>
            <a:pPr algn="l" rtl="0"/>
            <a:r>
              <a:rPr lang="ru-Ru" b="0" i="0" u="none" baseline="0">
                <a:latin typeface="Arial" panose="020B0604020202020204" pitchFamily="34" charset="0"/>
                <a:ea typeface="Gill Sans MT" panose="020B0502020104020203" pitchFamily="34" charset="0"/>
                <a:cs typeface="Arial" panose="020B0604020202020204" pitchFamily="34" charset="0"/>
              </a:rPr>
              <a:t>Другие заинтересованные стороны (частный сектор, неправительственные организации, гражданское общество, организации медицинского страхования и пр.)</a:t>
            </a:r>
          </a:p>
          <a:p>
            <a:endParaRPr lang="ru-Ru" dirty="0">
              <a:latin typeface="Arial" panose="020B0604020202020204" pitchFamily="34" charset="0"/>
              <a:cs typeface="Arial" panose="020B0604020202020204" pitchFamily="34" charset="0"/>
            </a:endParaRPr>
          </a:p>
        </p:txBody>
      </p:sp>
      <p:sp>
        <p:nvSpPr>
          <p:cNvPr id="7" name="Bevel 24">
            <a:extLst>
              <a:ext uri="{FF2B5EF4-FFF2-40B4-BE49-F238E27FC236}">
                <a16:creationId xmlns:a16="http://schemas.microsoft.com/office/drawing/2014/main" id="{5FE49D77-1769-47AD-A0D3-0006DACA3FCA}"/>
              </a:ext>
            </a:extLst>
          </p:cNvPr>
          <p:cNvSpPr/>
          <p:nvPr/>
        </p:nvSpPr>
        <p:spPr>
          <a:xfrm>
            <a:off x="6569709" y="71535"/>
            <a:ext cx="5321774" cy="1350602"/>
          </a:xfrm>
          <a:prstGeom prst="ellipseRibbon">
            <a:avLst>
              <a:gd name="adj1" fmla="val 22386"/>
              <a:gd name="adj2" fmla="val 71241"/>
              <a:gd name="adj3" fmla="val 12500"/>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wrap="square" tIns="0" bIns="0" rtlCol="0" anchor="ctr">
            <a:noAutofit/>
          </a:bodyPr>
          <a:lstStyle/>
          <a:p>
            <a:pPr algn="ctr" defTabSz="1209477" rtl="0">
              <a:tabLst>
                <a:tab pos="907108" algn="ctr"/>
                <a:tab pos="2721323" algn="ctr"/>
              </a:tabLst>
              <a:defRPr/>
            </a:pPr>
            <a:r>
              <a:rPr lang="ru-Ru" sz="1200" b="0" i="0" u="sng" baseline="0">
                <a:solidFill>
                  <a:srgbClr val="000000"/>
                </a:solidFill>
                <a:latin typeface="Arial" panose="020B0604020202020204" pitchFamily="34" charset="0"/>
                <a:ea typeface="Times New Roman"/>
                <a:cs typeface="Arial" panose="020B0604020202020204" pitchFamily="34" charset="0"/>
              </a:rPr>
              <a:t>Основополагающие принципы</a:t>
            </a:r>
            <a:endParaRPr lang="ru-Ru" sz="1200" kern="0" dirty="0">
              <a:solidFill>
                <a:sysClr val="windowText" lastClr="000000"/>
              </a:solidFill>
              <a:latin typeface="Arial" panose="020B0604020202020204" pitchFamily="34" charset="0"/>
              <a:ea typeface="Times New Roman"/>
              <a:cs typeface="Arial" panose="020B0604020202020204" pitchFamily="34" charset="0"/>
            </a:endParaRPr>
          </a:p>
          <a:p>
            <a:pPr algn="ctr" defTabSz="1209477" rtl="0">
              <a:tabLst>
                <a:tab pos="755923" algn="ctr"/>
                <a:tab pos="2721323" algn="ctr"/>
              </a:tabLst>
              <a:defRPr/>
            </a:pPr>
            <a:r>
              <a:rPr lang="ru-Ru" sz="1050" b="0" i="0" u="none" baseline="0">
                <a:solidFill>
                  <a:srgbClr val="FF0000"/>
                </a:solidFill>
                <a:latin typeface="Arial" panose="020B0604020202020204" pitchFamily="34" charset="0"/>
                <a:ea typeface="Times New Roman"/>
                <a:cs typeface="Arial" panose="020B0604020202020204" pitchFamily="34" charset="0"/>
              </a:rPr>
              <a:t>	</a:t>
            </a:r>
            <a:endParaRPr lang="th-TH" sz="1050" b="0" i="0" u="none" baseline="0">
              <a:solidFill>
                <a:srgbClr val="FF0000"/>
              </a:solidFill>
              <a:latin typeface="Arial" panose="020B0604020202020204" pitchFamily="34" charset="0"/>
              <a:ea typeface="Times New Roman"/>
              <a:cs typeface="Arial" panose="020B0604020202020204" pitchFamily="34" charset="0"/>
            </a:endParaRPr>
          </a:p>
          <a:p>
            <a:pPr algn="ctr" defTabSz="1209477" rtl="0">
              <a:tabLst>
                <a:tab pos="755923" algn="ctr"/>
                <a:tab pos="2721323" algn="ctr"/>
              </a:tabLst>
              <a:defRPr/>
            </a:pPr>
            <a:endParaRPr lang="th-TH" sz="1050">
              <a:solidFill>
                <a:srgbClr val="FF0000"/>
              </a:solidFill>
              <a:latin typeface="Arial" panose="020B0604020202020204" pitchFamily="34" charset="0"/>
              <a:ea typeface="Times New Roman"/>
              <a:cs typeface="Arial" panose="020B0604020202020204" pitchFamily="34" charset="0"/>
            </a:endParaRPr>
          </a:p>
          <a:p>
            <a:pPr algn="ctr" defTabSz="1209477" rtl="0">
              <a:tabLst>
                <a:tab pos="755923" algn="ctr"/>
                <a:tab pos="2721323" algn="ctr"/>
              </a:tabLst>
              <a:defRPr/>
            </a:pPr>
            <a:endParaRPr lang="th-TH" sz="1050" b="0" i="0" u="none" baseline="0">
              <a:solidFill>
                <a:srgbClr val="FF0000"/>
              </a:solidFill>
              <a:latin typeface="Arial" panose="020B0604020202020204" pitchFamily="34" charset="0"/>
              <a:ea typeface="Times New Roman"/>
              <a:cs typeface="Arial" panose="020B0604020202020204" pitchFamily="34" charset="0"/>
            </a:endParaRPr>
          </a:p>
          <a:p>
            <a:pPr algn="ctr" defTabSz="1209477" rtl="0">
              <a:tabLst>
                <a:tab pos="755923" algn="ctr"/>
                <a:tab pos="2721323" algn="ctr"/>
              </a:tabLst>
              <a:defRPr/>
            </a:pPr>
            <a:endParaRPr lang="th-TH" sz="1050" b="0" i="0" u="none" baseline="0">
              <a:solidFill>
                <a:srgbClr val="FF0000"/>
              </a:solidFill>
              <a:latin typeface="Arial" panose="020B0604020202020204" pitchFamily="34" charset="0"/>
              <a:ea typeface="Times New Roman"/>
              <a:cs typeface="Arial" panose="020B0604020202020204" pitchFamily="34" charset="0"/>
            </a:endParaRPr>
          </a:p>
          <a:p>
            <a:pPr algn="ctr" defTabSz="1209477" rtl="0">
              <a:tabLst>
                <a:tab pos="755923" algn="ctr"/>
                <a:tab pos="2721323" algn="ctr"/>
              </a:tabLst>
              <a:defRPr/>
            </a:pPr>
            <a:r>
              <a:rPr lang="ru-Ru" sz="1100" b="0" i="0" u="none" baseline="0">
                <a:solidFill>
                  <a:srgbClr val="000000"/>
                </a:solidFill>
                <a:latin typeface="Arial" panose="020B0604020202020204" pitchFamily="34" charset="0"/>
                <a:ea typeface="Times New Roman"/>
                <a:cs typeface="Arial" panose="020B0604020202020204" pitchFamily="34" charset="0"/>
              </a:rPr>
              <a:t>Долгосрочное обязательство</a:t>
            </a:r>
            <a:endParaRPr lang="ru-Ru" sz="1200" kern="0" dirty="0">
              <a:solidFill>
                <a:sysClr val="windowText" lastClr="000000"/>
              </a:solidFill>
              <a:latin typeface="Arial" panose="020B0604020202020204" pitchFamily="34" charset="0"/>
              <a:ea typeface="Times New Roman"/>
              <a:cs typeface="Arial" panose="020B0604020202020204" pitchFamily="34" charset="0"/>
            </a:endParaRPr>
          </a:p>
        </p:txBody>
      </p:sp>
      <p:sp>
        <p:nvSpPr>
          <p:cNvPr id="8" name="TextBox 7">
            <a:extLst>
              <a:ext uri="{FF2B5EF4-FFF2-40B4-BE49-F238E27FC236}">
                <a16:creationId xmlns:a16="http://schemas.microsoft.com/office/drawing/2014/main" id="{03D7E2F6-8276-46F2-B4AC-3AB7920B4AEC}"/>
              </a:ext>
            </a:extLst>
          </p:cNvPr>
          <p:cNvSpPr txBox="1"/>
          <p:nvPr/>
        </p:nvSpPr>
        <p:spPr>
          <a:xfrm>
            <a:off x="7348395" y="575179"/>
            <a:ext cx="1980976" cy="553998"/>
          </a:xfrm>
          <a:prstGeom prst="rect">
            <a:avLst/>
          </a:prstGeom>
          <a:noFill/>
        </p:spPr>
        <p:txBody>
          <a:bodyPr wrap="square" rtlCol="0">
            <a:spAutoFit/>
          </a:bodyPr>
          <a:lstStyle/>
          <a:p>
            <a:pPr algn="ctr" defTabSz="1209477" rtl="0">
              <a:tabLst>
                <a:tab pos="755923" algn="ctr"/>
                <a:tab pos="2721323" algn="ctr"/>
              </a:tabLst>
              <a:defRPr/>
            </a:pPr>
            <a:r>
              <a:rPr lang="ru-Ru" sz="1000" b="0" i="0" u="none" baseline="0">
                <a:latin typeface="Arial" panose="020B0604020202020204" pitchFamily="34" charset="0"/>
                <a:ea typeface="Times New Roman"/>
                <a:cs typeface="Arial" panose="020B0604020202020204" pitchFamily="34" charset="0"/>
              </a:rPr>
              <a:t>Проводится правительствомСкоординированный совместный подход</a:t>
            </a:r>
            <a:endParaRPr lang="th-TH" sz="1000"/>
          </a:p>
        </p:txBody>
      </p:sp>
      <p:sp>
        <p:nvSpPr>
          <p:cNvPr id="9" name="TextBox 8">
            <a:extLst>
              <a:ext uri="{FF2B5EF4-FFF2-40B4-BE49-F238E27FC236}">
                <a16:creationId xmlns:a16="http://schemas.microsoft.com/office/drawing/2014/main" id="{A78903A0-016E-44E3-813A-AE7E795332FC}"/>
              </a:ext>
            </a:extLst>
          </p:cNvPr>
          <p:cNvSpPr txBox="1"/>
          <p:nvPr/>
        </p:nvSpPr>
        <p:spPr>
          <a:xfrm>
            <a:off x="9155214" y="575179"/>
            <a:ext cx="1980977" cy="553998"/>
          </a:xfrm>
          <a:prstGeom prst="rect">
            <a:avLst/>
          </a:prstGeom>
          <a:noFill/>
        </p:spPr>
        <p:txBody>
          <a:bodyPr wrap="square" rtlCol="0">
            <a:spAutoFit/>
          </a:bodyPr>
          <a:lstStyle/>
          <a:p>
            <a:pPr algn="ctr" defTabSz="1209477" rtl="0">
              <a:tabLst>
                <a:tab pos="755923" algn="ctr"/>
                <a:tab pos="2721323" algn="ctr"/>
              </a:tabLst>
              <a:defRPr/>
            </a:pPr>
            <a:r>
              <a:rPr lang="ru-Ru" sz="1000" b="0" i="0" u="none" baseline="0">
                <a:solidFill>
                  <a:srgbClr val="000000"/>
                </a:solidFill>
                <a:latin typeface="Arial" panose="020B0604020202020204" pitchFamily="34" charset="0"/>
                <a:ea typeface="Times New Roman"/>
                <a:cs typeface="Arial" panose="020B0604020202020204" pitchFamily="34" charset="0"/>
              </a:rPr>
              <a:t>с </a:t>
            </a:r>
            <a:r>
              <a:rPr lang="ru-Ru" sz="1000" i="0" u="none" baseline="0">
                <a:solidFill>
                  <a:srgbClr val="000000"/>
                </a:solidFill>
                <a:latin typeface="Arial" panose="020B0604020202020204" pitchFamily="34" charset="0"/>
                <a:ea typeface="Times New Roman"/>
                <a:cs typeface="Arial" panose="020B0604020202020204" pitchFamily="34" charset="0"/>
              </a:rPr>
              <a:t>ориентацией</a:t>
            </a:r>
            <a:r>
              <a:rPr lang="ru-Ru" sz="1000" b="0" i="0" u="none" baseline="0">
                <a:solidFill>
                  <a:srgbClr val="000000"/>
                </a:solidFill>
                <a:latin typeface="Arial" panose="020B0604020202020204" pitchFamily="34" charset="0"/>
                <a:ea typeface="Times New Roman"/>
                <a:cs typeface="Arial" panose="020B0604020202020204" pitchFamily="34" charset="0"/>
              </a:rPr>
              <a:t> на конечного пользователя</a:t>
            </a:r>
            <a:endParaRPr lang="ru-Ru" sz="1000" kern="0">
              <a:solidFill>
                <a:sysClr val="windowText" lastClr="000000"/>
              </a:solidFill>
              <a:latin typeface="Arial" panose="020B0604020202020204" pitchFamily="34" charset="0"/>
              <a:ea typeface="Times New Roman"/>
              <a:cs typeface="Arial" panose="020B0604020202020204" pitchFamily="34" charset="0"/>
            </a:endParaRPr>
          </a:p>
          <a:p>
            <a:pPr algn="ctr" defTabSz="1209477" rtl="0">
              <a:tabLst>
                <a:tab pos="755923" algn="ctr"/>
                <a:tab pos="2721323" algn="ctr"/>
              </a:tabLst>
              <a:defRPr/>
            </a:pPr>
            <a:r>
              <a:rPr lang="ru-Ru" sz="1000" b="0" i="0" u="none" baseline="0">
                <a:solidFill>
                  <a:srgbClr val="000000"/>
                </a:solidFill>
                <a:latin typeface="Arial" panose="020B0604020202020204" pitchFamily="34" charset="0"/>
                <a:ea typeface="Times New Roman"/>
                <a:cs typeface="Arial" panose="020B0604020202020204" pitchFamily="34" charset="0"/>
              </a:rPr>
              <a:t>	на основе имеющихся данных</a:t>
            </a:r>
            <a:endParaRPr lang="ru-Ru" sz="1000" kern="0">
              <a:solidFill>
                <a:sysClr val="windowText" lastClr="000000"/>
              </a:solidFill>
              <a:latin typeface="Arial" panose="020B0604020202020204" pitchFamily="34" charset="0"/>
              <a:ea typeface="Times New Roman"/>
              <a:cs typeface="Arial" panose="020B0604020202020204" pitchFamily="34" charset="0"/>
            </a:endParaRPr>
          </a:p>
        </p:txBody>
      </p:sp>
    </p:spTree>
    <p:extLst>
      <p:ext uri="{BB962C8B-B14F-4D97-AF65-F5344CB8AC3E}">
        <p14:creationId xmlns:p14="http://schemas.microsoft.com/office/powerpoint/2010/main" val="2033832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956052" y="192283"/>
            <a:ext cx="10280701" cy="535531"/>
          </a:xfrm>
        </p:spPr>
        <p:txBody>
          <a:bodyPr/>
          <a:lstStyle/>
          <a:p>
            <a:pPr algn="ctr" rtl="0"/>
            <a:r>
              <a:rPr lang="ru-Ru" sz="3200" b="1" i="0" u="none" baseline="0">
                <a:solidFill>
                  <a:srgbClr val="C00000"/>
                </a:solidFill>
                <a:latin typeface="Arial" panose="020B0604020202020204" pitchFamily="34" charset="0"/>
                <a:ea typeface="Gill Sans MT" panose="020B0502020104020203" pitchFamily="34" charset="0"/>
                <a:cs typeface="Arial" panose="020B0604020202020204" pitchFamily="34" charset="0"/>
              </a:rPr>
              <a:t>Роль выходных данных/отчетов NSCA</a:t>
            </a:r>
            <a:endParaRPr lang="ru-Ru" sz="3200" b="1" i="1" dirty="0">
              <a:solidFill>
                <a:srgbClr val="C00000"/>
              </a:solidFill>
              <a:latin typeface="Arial" panose="020B0604020202020204" pitchFamily="34" charset="0"/>
              <a:cs typeface="Arial" panose="020B0604020202020204" pitchFamily="34" charset="0"/>
            </a:endParaRPr>
          </a:p>
        </p:txBody>
      </p:sp>
      <p:sp>
        <p:nvSpPr>
          <p:cNvPr id="14" name="Content Placeholder 13"/>
          <p:cNvSpPr>
            <a:spLocks noGrp="1"/>
          </p:cNvSpPr>
          <p:nvPr>
            <p:ph idx="1"/>
          </p:nvPr>
        </p:nvSpPr>
        <p:spPr>
          <a:xfrm>
            <a:off x="733149" y="861236"/>
            <a:ext cx="5616852" cy="5996763"/>
          </a:xfrm>
        </p:spPr>
        <p:txBody>
          <a:bodyPr>
            <a:noAutofit/>
          </a:bodyPr>
          <a:lstStyle/>
          <a:p>
            <a:pPr algn="l" rtl="0">
              <a:lnSpc>
                <a:spcPct val="100000"/>
              </a:lnSpc>
              <a:spcBef>
                <a:spcPts val="0"/>
              </a:spcBef>
            </a:pPr>
            <a:r>
              <a:rPr lang="ru-Ru" sz="1800" b="0" i="0" u="none" baseline="0">
                <a:latin typeface="Arial" panose="020B0604020202020204" pitchFamily="34" charset="0"/>
                <a:ea typeface="Gill Sans MT" panose="020B0502020104020203" pitchFamily="34" charset="0"/>
                <a:cs typeface="Arial" panose="020B0604020202020204" pitchFamily="34" charset="0"/>
              </a:rPr>
              <a:t>Отчеты об оценке призваны обеспечить аналитическую информацию и рекомендации, но не следует пытаться заменить ими основанный на сотрудничестве процесс улучшения в стране.</a:t>
            </a:r>
          </a:p>
          <a:p>
            <a:pPr>
              <a:lnSpc>
                <a:spcPct val="100000"/>
              </a:lnSpc>
              <a:spcBef>
                <a:spcPts val="0"/>
              </a:spcBef>
            </a:pPr>
            <a:endParaRPr lang="ru-Ru" sz="1800" dirty="0">
              <a:latin typeface="Arial" panose="020B0604020202020204" pitchFamily="34" charset="0"/>
              <a:cs typeface="Arial" panose="020B0604020202020204" pitchFamily="34" charset="0"/>
            </a:endParaRPr>
          </a:p>
          <a:p>
            <a:pPr algn="l" rtl="0">
              <a:lnSpc>
                <a:spcPct val="100000"/>
              </a:lnSpc>
              <a:spcBef>
                <a:spcPts val="0"/>
              </a:spcBef>
            </a:pPr>
            <a:r>
              <a:rPr lang="ru-Ru" sz="1800" b="0" i="0" u="none" baseline="0">
                <a:latin typeface="Arial" panose="020B0604020202020204" pitchFamily="34" charset="0"/>
                <a:ea typeface="Gill Sans MT" panose="020B0502020104020203" pitchFamily="34" charset="0"/>
                <a:cs typeface="Arial" panose="020B0604020202020204" pitchFamily="34" charset="0"/>
              </a:rPr>
              <a:t>Отчет об оценке не должен «предоставлять план», он не предназначен для этого.</a:t>
            </a:r>
          </a:p>
          <a:p>
            <a:pPr>
              <a:lnSpc>
                <a:spcPct val="100000"/>
              </a:lnSpc>
              <a:spcBef>
                <a:spcPts val="0"/>
              </a:spcBef>
            </a:pPr>
            <a:endParaRPr lang="ru-Ru" sz="1800" dirty="0">
              <a:latin typeface="Arial" panose="020B0604020202020204" pitchFamily="34" charset="0"/>
              <a:cs typeface="Arial" panose="020B0604020202020204" pitchFamily="34" charset="0"/>
            </a:endParaRPr>
          </a:p>
          <a:p>
            <a:pPr algn="l" rtl="0">
              <a:lnSpc>
                <a:spcPct val="100000"/>
              </a:lnSpc>
              <a:spcBef>
                <a:spcPts val="0"/>
              </a:spcBef>
            </a:pPr>
            <a:r>
              <a:rPr lang="ru-Ru" sz="1800" b="0" i="0" u="none" baseline="0">
                <a:latin typeface="Arial" panose="020B0604020202020204" pitchFamily="34" charset="0"/>
                <a:ea typeface="Gill Sans MT" panose="020B0502020104020203" pitchFamily="34" charset="0"/>
                <a:cs typeface="Arial" panose="020B0604020202020204" pitchFamily="34" charset="0"/>
              </a:rPr>
              <a:t>Отчет может помочь описать, как можно использовать полученные результаты для дальнейшего анализа и планирования улучшений. </a:t>
            </a:r>
          </a:p>
          <a:p>
            <a:pPr>
              <a:lnSpc>
                <a:spcPct val="100000"/>
              </a:lnSpc>
              <a:spcBef>
                <a:spcPts val="0"/>
              </a:spcBef>
            </a:pPr>
            <a:endParaRPr lang="ru-Ru" sz="1800" dirty="0">
              <a:latin typeface="Arial" panose="020B0604020202020204" pitchFamily="34" charset="0"/>
              <a:cs typeface="Arial" panose="020B0604020202020204" pitchFamily="34" charset="0"/>
            </a:endParaRPr>
          </a:p>
          <a:p>
            <a:pPr algn="l" rtl="0">
              <a:lnSpc>
                <a:spcPct val="100000"/>
              </a:lnSpc>
              <a:spcBef>
                <a:spcPts val="0"/>
              </a:spcBef>
            </a:pPr>
            <a:r>
              <a:rPr lang="ru-Ru" sz="1800" b="0" i="0" u="none" baseline="0">
                <a:latin typeface="Arial" panose="020B0604020202020204" pitchFamily="34" charset="0"/>
                <a:ea typeface="Gill Sans MT" panose="020B0502020104020203" pitchFamily="34" charset="0"/>
                <a:cs typeface="Arial" panose="020B0604020202020204" pitchFamily="34" charset="0"/>
              </a:rPr>
              <a:t>Различные выходные данные NSCA могут способствовать достижению разных желаемых результатов.</a:t>
            </a:r>
          </a:p>
          <a:p>
            <a:pPr>
              <a:lnSpc>
                <a:spcPct val="100000"/>
              </a:lnSpc>
              <a:spcBef>
                <a:spcPts val="0"/>
              </a:spcBef>
            </a:pPr>
            <a:endParaRPr lang="ru-Ru" sz="1800" dirty="0">
              <a:latin typeface="Arial" panose="020B0604020202020204" pitchFamily="34" charset="0"/>
              <a:cs typeface="Arial" panose="020B0604020202020204" pitchFamily="34" charset="0"/>
            </a:endParaRPr>
          </a:p>
          <a:p>
            <a:pPr algn="l" rtl="0">
              <a:lnSpc>
                <a:spcPct val="100000"/>
              </a:lnSpc>
              <a:spcBef>
                <a:spcPts val="0"/>
              </a:spcBef>
            </a:pPr>
            <a:r>
              <a:rPr lang="ru-Ru" sz="1800" b="0" i="0" u="none" baseline="0">
                <a:latin typeface="Arial" panose="020B0604020202020204" pitchFamily="34" charset="0"/>
                <a:ea typeface="Gill Sans MT" panose="020B0502020104020203" pitchFamily="34" charset="0"/>
                <a:cs typeface="Arial" panose="020B0604020202020204" pitchFamily="34" charset="0"/>
              </a:rPr>
              <a:t>Последующий анализ может длиться много месяцев — больше, чем основная оценка.</a:t>
            </a:r>
          </a:p>
        </p:txBody>
      </p:sp>
      <p:pic>
        <p:nvPicPr>
          <p:cNvPr id="4098" name="Picture 2" descr="Businessman at cafe with laptop doing some paperwor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0702" y="1929284"/>
            <a:ext cx="5251298" cy="35008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45693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955648" y="0"/>
            <a:ext cx="10280701" cy="978729"/>
          </a:xfrm>
        </p:spPr>
        <p:txBody>
          <a:bodyPr/>
          <a:lstStyle/>
          <a:p>
            <a:pPr algn="ctr" rtl="0"/>
            <a:r>
              <a:rPr lang="ru-Ru" sz="3200" b="1" i="0" u="none" baseline="0">
                <a:solidFill>
                  <a:srgbClr val="C00000"/>
                </a:solidFill>
                <a:latin typeface="Arial" panose="020B0604020202020204" pitchFamily="34" charset="0"/>
                <a:ea typeface="Gill Sans MT" panose="020B0502020104020203" pitchFamily="34" charset="0"/>
                <a:cs typeface="Arial" panose="020B0604020202020204" pitchFamily="34" charset="0"/>
              </a:rPr>
              <a:t>Планирование инвестиций в цепи поставок — вопросы</a:t>
            </a:r>
          </a:p>
        </p:txBody>
      </p:sp>
      <p:sp>
        <p:nvSpPr>
          <p:cNvPr id="14" name="Content Placeholder 13"/>
          <p:cNvSpPr>
            <a:spLocks noGrp="1"/>
          </p:cNvSpPr>
          <p:nvPr>
            <p:ph idx="1"/>
          </p:nvPr>
        </p:nvSpPr>
        <p:spPr>
          <a:xfrm>
            <a:off x="505038" y="991971"/>
            <a:ext cx="11181922" cy="5853922"/>
          </a:xfrm>
        </p:spPr>
        <p:txBody>
          <a:bodyPr>
            <a:noAutofit/>
          </a:bodyPr>
          <a:lstStyle/>
          <a:p>
            <a:pPr algn="l" rtl="0">
              <a:lnSpc>
                <a:spcPct val="100000"/>
              </a:lnSpc>
              <a:spcBef>
                <a:spcPts val="1200"/>
              </a:spcBef>
            </a:pPr>
            <a:r>
              <a:rPr lang="ru-Ru" sz="2400" b="0" i="0" u="none" baseline="0">
                <a:solidFill>
                  <a:srgbClr val="0070C0"/>
                </a:solidFill>
                <a:latin typeface="Arial" panose="020B0604020202020204" pitchFamily="34" charset="0"/>
                <a:ea typeface="Gill Sans MT" panose="020B0502020104020203" pitchFamily="34" charset="0"/>
                <a:cs typeface="Arial" panose="020B0604020202020204" pitchFamily="34" charset="0"/>
              </a:rPr>
              <a:t>Каковы критические недостатки в обеспечении эффективности? </a:t>
            </a:r>
          </a:p>
          <a:p>
            <a:pPr algn="l" rtl="0">
              <a:lnSpc>
                <a:spcPct val="100000"/>
              </a:lnSpc>
              <a:spcBef>
                <a:spcPts val="1200"/>
              </a:spcBef>
            </a:pPr>
            <a:r>
              <a:rPr lang="ru-Ru" sz="2400" b="0" i="0" u="none" baseline="0">
                <a:solidFill>
                  <a:srgbClr val="0070C0"/>
                </a:solidFill>
                <a:latin typeface="Arial" panose="020B0604020202020204" pitchFamily="34" charset="0"/>
                <a:ea typeface="Gill Sans MT" panose="020B0502020104020203" pitchFamily="34" charset="0"/>
                <a:cs typeface="Arial" panose="020B0604020202020204" pitchFamily="34" charset="0"/>
              </a:rPr>
              <a:t>Какие пробелы в потенциале и данных могут стать причиной недостаточной эффективности? </a:t>
            </a:r>
          </a:p>
          <a:p>
            <a:pPr algn="l" rtl="0">
              <a:lnSpc>
                <a:spcPct val="100000"/>
              </a:lnSpc>
              <a:spcBef>
                <a:spcPts val="1200"/>
              </a:spcBef>
            </a:pPr>
            <a:r>
              <a:rPr lang="ru-Ru" sz="2400" b="0" i="0" u="none" baseline="0">
                <a:solidFill>
                  <a:schemeClr val="tx2">
                    <a:lumMod val="60000"/>
                    <a:lumOff val="40000"/>
                  </a:schemeClr>
                </a:solidFill>
                <a:latin typeface="Arial" panose="020B0604020202020204" pitchFamily="34" charset="0"/>
                <a:ea typeface="Gill Sans MT" panose="020B0502020104020203" pitchFamily="34" charset="0"/>
                <a:cs typeface="Arial" panose="020B0604020202020204" pitchFamily="34" charset="0"/>
              </a:rPr>
              <a:t>Каковы коренные причины таких пробелов в потенциале? </a:t>
            </a:r>
          </a:p>
          <a:p>
            <a:pPr algn="l" rtl="0">
              <a:lnSpc>
                <a:spcPct val="100000"/>
              </a:lnSpc>
              <a:spcBef>
                <a:spcPts val="1200"/>
              </a:spcBef>
            </a:pPr>
            <a:r>
              <a:rPr lang="ru-Ru" sz="2400" b="0" i="0" u="none" baseline="0">
                <a:solidFill>
                  <a:schemeClr val="tx2">
                    <a:lumMod val="60000"/>
                    <a:lumOff val="40000"/>
                  </a:schemeClr>
                </a:solidFill>
                <a:latin typeface="Arial" panose="020B0604020202020204" pitchFamily="34" charset="0"/>
                <a:ea typeface="Gill Sans MT" panose="020B0502020104020203" pitchFamily="34" charset="0"/>
                <a:cs typeface="Arial" panose="020B0604020202020204" pitchFamily="34" charset="0"/>
              </a:rPr>
              <a:t>Какие улучшения можно осуществить для устранения таких коренных причин? </a:t>
            </a:r>
          </a:p>
          <a:p>
            <a:pPr algn="l" rtl="0">
              <a:lnSpc>
                <a:spcPct val="100000"/>
              </a:lnSpc>
              <a:spcBef>
                <a:spcPts val="1200"/>
              </a:spcBef>
            </a:pPr>
            <a:r>
              <a:rPr lang="ru-Ru" sz="2400" b="0" i="0" u="none" baseline="0">
                <a:latin typeface="Arial" panose="020B0604020202020204" pitchFamily="34" charset="0"/>
                <a:ea typeface="Gill Sans MT" panose="020B0502020104020203" pitchFamily="34" charset="0"/>
                <a:cs typeface="Arial" panose="020B0604020202020204" pitchFamily="34" charset="0"/>
              </a:rPr>
              <a:t>Какие ресурсы потребуются для реализации таких улучшений?</a:t>
            </a:r>
          </a:p>
          <a:p>
            <a:pPr algn="l" rtl="0">
              <a:lnSpc>
                <a:spcPct val="100000"/>
              </a:lnSpc>
              <a:spcBef>
                <a:spcPts val="1200"/>
              </a:spcBef>
            </a:pPr>
            <a:r>
              <a:rPr lang="ru-Ru" sz="2400" b="0" i="0" u="none" baseline="0">
                <a:latin typeface="Arial" panose="020B0604020202020204" pitchFamily="34" charset="0"/>
                <a:ea typeface="Gill Sans MT" panose="020B0502020104020203" pitchFamily="34" charset="0"/>
                <a:cs typeface="Arial" panose="020B0604020202020204" pitchFamily="34" charset="0"/>
              </a:rPr>
              <a:t>Какие государственные учреждения, спонсоры или организации других заинтересованных сторон могут предоставить требуемые ресурсы?</a:t>
            </a:r>
          </a:p>
          <a:p>
            <a:pPr algn="l" rtl="0">
              <a:lnSpc>
                <a:spcPct val="100000"/>
              </a:lnSpc>
              <a:spcBef>
                <a:spcPts val="1200"/>
              </a:spcBef>
            </a:pPr>
            <a:r>
              <a:rPr lang="ru-Ru" sz="2400" b="0" i="0" u="none" baseline="0">
                <a:latin typeface="Arial" panose="020B0604020202020204" pitchFamily="34" charset="0"/>
                <a:ea typeface="Gill Sans MT" panose="020B0502020104020203" pitchFamily="34" charset="0"/>
                <a:cs typeface="Arial" panose="020B0604020202020204" pitchFamily="34" charset="0"/>
              </a:rPr>
              <a:t>Когда такие ресурсы могут быть предоставлены? </a:t>
            </a:r>
          </a:p>
          <a:p>
            <a:pPr algn="l" rtl="0">
              <a:lnSpc>
                <a:spcPct val="100000"/>
              </a:lnSpc>
              <a:spcBef>
                <a:spcPts val="1200"/>
              </a:spcBef>
            </a:pPr>
            <a:r>
              <a:rPr lang="ru-Ru" sz="2400" b="0" i="0" u="none" baseline="0">
                <a:latin typeface="Arial" panose="020B0604020202020204" pitchFamily="34" charset="0"/>
                <a:ea typeface="Gill Sans MT" panose="020B0502020104020203" pitchFamily="34" charset="0"/>
                <a:cs typeface="Arial" panose="020B0604020202020204" pitchFamily="34" charset="0"/>
              </a:rPr>
              <a:t>Какие имеются возможности для обращения за новым финансированием с целью устранения дефицита финансов?</a:t>
            </a:r>
          </a:p>
        </p:txBody>
      </p:sp>
    </p:spTree>
    <p:extLst>
      <p:ext uri="{BB962C8B-B14F-4D97-AF65-F5344CB8AC3E}">
        <p14:creationId xmlns:p14="http://schemas.microsoft.com/office/powerpoint/2010/main" val="25558474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148316" y="0"/>
            <a:ext cx="10324214" cy="1193800"/>
          </a:xfrm>
        </p:spPr>
        <p:txBody>
          <a:bodyPr>
            <a:noAutofit/>
          </a:bodyPr>
          <a:lstStyle/>
          <a:p>
            <a:pPr algn="ctr" rtl="0"/>
            <a:r>
              <a:rPr lang="ru-Ru" sz="3200" b="1" i="0" u="none" baseline="0">
                <a:solidFill>
                  <a:srgbClr val="C00000"/>
                </a:solidFill>
                <a:latin typeface="Arial" panose="020B0604020202020204" pitchFamily="34" charset="0"/>
                <a:ea typeface="Gill Sans MT" panose="020B0502020104020203" pitchFamily="34" charset="0"/>
                <a:cs typeface="Arial" panose="020B0604020202020204" pitchFamily="34" charset="0"/>
              </a:rPr>
              <a:t>Планирование инвестиций в цепи поставок — использование выходных данных NSCA</a:t>
            </a:r>
            <a:endParaRPr lang="ru-Ru" sz="3200" b="1" dirty="0">
              <a:solidFill>
                <a:srgbClr val="C00000"/>
              </a:solidFill>
              <a:latin typeface="Arial" panose="020B0604020202020204" pitchFamily="34" charset="0"/>
              <a:cs typeface="Arial" panose="020B0604020202020204" pitchFamily="34" charset="0"/>
            </a:endParaRPr>
          </a:p>
        </p:txBody>
      </p:sp>
      <p:sp>
        <p:nvSpPr>
          <p:cNvPr id="14" name="Content Placeholder 13"/>
          <p:cNvSpPr>
            <a:spLocks noGrp="1"/>
          </p:cNvSpPr>
          <p:nvPr>
            <p:ph idx="1"/>
          </p:nvPr>
        </p:nvSpPr>
        <p:spPr>
          <a:xfrm>
            <a:off x="544285" y="1295399"/>
            <a:ext cx="11103430" cy="5573233"/>
          </a:xfrm>
        </p:spPr>
        <p:txBody>
          <a:bodyPr>
            <a:noAutofit/>
          </a:bodyPr>
          <a:lstStyle/>
          <a:p>
            <a:pPr algn="l" rtl="0">
              <a:lnSpc>
                <a:spcPct val="100000"/>
              </a:lnSpc>
              <a:spcBef>
                <a:spcPts val="0"/>
              </a:spcBef>
            </a:pPr>
            <a:r>
              <a:rPr lang="ru-Ru" sz="1800" b="1" i="0" u="none" baseline="0">
                <a:latin typeface="Arial" panose="020B0604020202020204" pitchFamily="34" charset="0"/>
                <a:ea typeface="Gill Sans MT" panose="020B0502020104020203" pitchFamily="34" charset="0"/>
                <a:cs typeface="Arial" panose="020B0604020202020204" pitchFamily="34" charset="0"/>
              </a:rPr>
              <a:t>Политика/план действий ― </a:t>
            </a:r>
            <a:r>
              <a:rPr lang="ru-Ru" sz="1800" b="0" i="0" u="none" baseline="0">
                <a:latin typeface="Arial" panose="020B0604020202020204" pitchFamily="34" charset="0"/>
                <a:ea typeface="Gill Sans MT" panose="020B0502020104020203" pitchFamily="34" charset="0"/>
                <a:cs typeface="Arial" panose="020B0604020202020204" pitchFamily="34" charset="0"/>
              </a:rPr>
              <a:t>информирует министерство здравоохранения и руководство спонсоров о том, какие меры должны быть приняты и какие выгоды получит страна.</a:t>
            </a:r>
          </a:p>
          <a:p>
            <a:pPr>
              <a:lnSpc>
                <a:spcPct val="100000"/>
              </a:lnSpc>
              <a:spcBef>
                <a:spcPts val="0"/>
              </a:spcBef>
            </a:pPr>
            <a:endParaRPr lang="ru-Ru" sz="1800" dirty="0">
              <a:latin typeface="Arial" panose="020B0604020202020204" pitchFamily="34" charset="0"/>
              <a:cs typeface="Arial" panose="020B0604020202020204" pitchFamily="34" charset="0"/>
            </a:endParaRPr>
          </a:p>
          <a:p>
            <a:pPr algn="l" rtl="0">
              <a:lnSpc>
                <a:spcPct val="100000"/>
              </a:lnSpc>
              <a:spcBef>
                <a:spcPts val="0"/>
              </a:spcBef>
            </a:pPr>
            <a:r>
              <a:rPr lang="ru-Ru" sz="1800" b="1" i="0" u="none" baseline="0">
                <a:latin typeface="Arial" panose="020B0604020202020204" pitchFamily="34" charset="0"/>
                <a:ea typeface="Gill Sans MT" panose="020B0502020104020203" pitchFamily="34" charset="0"/>
                <a:cs typeface="Arial" panose="020B0604020202020204" pitchFamily="34" charset="0"/>
              </a:rPr>
              <a:t>Таблица данных </a:t>
            </a:r>
            <a:r>
              <a:rPr lang="ru-Ru" sz="1800" b="0" i="0" u="none" baseline="0">
                <a:latin typeface="Arial" panose="020B0604020202020204" pitchFamily="34" charset="0"/>
                <a:ea typeface="Gill Sans MT" panose="020B0502020104020203" pitchFamily="34" charset="0"/>
                <a:cs typeface="Arial" panose="020B0604020202020204" pitchFamily="34" charset="0"/>
              </a:rPr>
              <a:t>― представляет в сжатом виде общую слабость, описывает текущую ситуацию и обеспечивает мониторинг влияния инвестиций. Поддерживает политику/план действий, обеспечивая верное направление для принятия мер.</a:t>
            </a:r>
          </a:p>
          <a:p>
            <a:pPr>
              <a:lnSpc>
                <a:spcPct val="100000"/>
              </a:lnSpc>
              <a:spcBef>
                <a:spcPts val="0"/>
              </a:spcBef>
            </a:pPr>
            <a:endParaRPr lang="ru-Ru" sz="1800" dirty="0">
              <a:latin typeface="Arial" panose="020B0604020202020204" pitchFamily="34" charset="0"/>
              <a:cs typeface="Arial" panose="020B0604020202020204" pitchFamily="34" charset="0"/>
            </a:endParaRPr>
          </a:p>
          <a:p>
            <a:pPr algn="l" rtl="0">
              <a:lnSpc>
                <a:spcPct val="100000"/>
              </a:lnSpc>
              <a:spcBef>
                <a:spcPts val="0"/>
              </a:spcBef>
            </a:pPr>
            <a:r>
              <a:rPr lang="ru-Ru" sz="1800" b="1" i="0" u="none" baseline="0">
                <a:latin typeface="Arial" panose="020B0604020202020204" pitchFamily="34" charset="0"/>
                <a:ea typeface="Gill Sans MT" panose="020B0502020104020203" pitchFamily="34" charset="0"/>
                <a:cs typeface="Arial" panose="020B0604020202020204" pitchFamily="34" charset="0"/>
              </a:rPr>
              <a:t>Технический отчет </a:t>
            </a:r>
            <a:r>
              <a:rPr lang="ru-Ru" sz="1800" b="0" i="0" u="none" baseline="0">
                <a:latin typeface="Arial" panose="020B0604020202020204" pitchFamily="34" charset="0"/>
                <a:ea typeface="Gill Sans MT" panose="020B0502020104020203" pitchFamily="34" charset="0"/>
                <a:cs typeface="Arial" panose="020B0604020202020204" pitchFamily="34" charset="0"/>
              </a:rPr>
              <a:t>дает техническому персоналу и руководству центров медицинского обслуживания (CMS) подробное описание слабых и сильных сторон системы как в плане эффективности, так и в плане возможностей. Поддерживает определение приоритетов для инвестиций.</a:t>
            </a:r>
          </a:p>
          <a:p>
            <a:pPr>
              <a:lnSpc>
                <a:spcPct val="100000"/>
              </a:lnSpc>
              <a:spcBef>
                <a:spcPts val="0"/>
              </a:spcBef>
            </a:pPr>
            <a:endParaRPr lang="ru-Ru" sz="1800" dirty="0">
              <a:latin typeface="Arial" panose="020B0604020202020204" pitchFamily="34" charset="0"/>
              <a:cs typeface="Arial" panose="020B0604020202020204" pitchFamily="34" charset="0"/>
            </a:endParaRPr>
          </a:p>
          <a:p>
            <a:pPr algn="l" rtl="0">
              <a:lnSpc>
                <a:spcPct val="100000"/>
              </a:lnSpc>
              <a:spcBef>
                <a:spcPts val="0"/>
              </a:spcBef>
            </a:pPr>
            <a:r>
              <a:rPr lang="ru-Ru" sz="1800" b="1" i="0" u="none" baseline="0">
                <a:latin typeface="Arial" panose="020B0604020202020204" pitchFamily="34" charset="0"/>
                <a:ea typeface="Gill Sans MT" panose="020B0502020104020203" pitchFamily="34" charset="0"/>
                <a:cs typeface="Arial" panose="020B0604020202020204" pitchFamily="34" charset="0"/>
              </a:rPr>
              <a:t>Аналитические таблицы </a:t>
            </a:r>
            <a:r>
              <a:rPr lang="ru-Ru" sz="1800" b="0" i="0" u="none" baseline="0">
                <a:latin typeface="Arial" panose="020B0604020202020204" pitchFamily="34" charset="0"/>
                <a:ea typeface="Gill Sans MT" panose="020B0502020104020203" pitchFamily="34" charset="0"/>
                <a:cs typeface="Arial" panose="020B0604020202020204" pitchFamily="34" charset="0"/>
              </a:rPr>
              <a:t>― дают возможность подробного анализа для определения конкретных слабых мест и пробелов с точки зрения технической составляющей, уровня цепи поставок и географических особенностей с целью оптимального направления инвестиций. </a:t>
            </a:r>
          </a:p>
          <a:p>
            <a:pPr lvl="1" algn="l" rtl="0">
              <a:lnSpc>
                <a:spcPct val="100000"/>
              </a:lnSpc>
              <a:spcBef>
                <a:spcPts val="0"/>
              </a:spcBef>
            </a:pPr>
            <a:r>
              <a:rPr lang="ru-Ru" sz="1800" b="0" i="0" u="none" baseline="0">
                <a:latin typeface="Arial" panose="020B0604020202020204" pitchFamily="34" charset="0"/>
                <a:ea typeface="Gill Sans MT" panose="020B0502020104020203" pitchFamily="34" charset="0"/>
                <a:cs typeface="Arial" panose="020B0604020202020204" pitchFamily="34" charset="0"/>
              </a:rPr>
              <a:t>Например, на каких уровнях цепи поставок задерживается информация? Какие регионы наиболее остро нуждаются в совершенствовании инфраструктуры? Какие конкретно существуют пробелы в прогнозировании и планировании поставок?</a:t>
            </a:r>
          </a:p>
        </p:txBody>
      </p:sp>
    </p:spTree>
    <p:extLst>
      <p:ext uri="{BB962C8B-B14F-4D97-AF65-F5344CB8AC3E}">
        <p14:creationId xmlns:p14="http://schemas.microsoft.com/office/powerpoint/2010/main" val="27658068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Straight Connector 44"/>
          <p:cNvCxnSpPr/>
          <p:nvPr/>
        </p:nvCxnSpPr>
        <p:spPr>
          <a:xfrm flipH="1">
            <a:off x="6170776" y="1285101"/>
            <a:ext cx="2944" cy="455309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pPr algn="r" rtl="0"/>
            <a:fld id="{F0217597-5950-4BAD-AAEE-9ABAE8A7F1CD}" type="slidenum">
              <a:rPr sz="1050">
                <a:solidFill>
                  <a:prstClr val="white"/>
                </a:solidFill>
                <a:latin typeface="Arial" panose="020B0604020202020204" pitchFamily="34" charset="0"/>
                <a:cs typeface="Arial" panose="020B0604020202020204" pitchFamily="34" charset="0"/>
              </a:rPr>
              <a:pPr/>
              <a:t>9</a:t>
            </a:fld>
            <a:endParaRPr lang="ru-Ru" sz="1050" dirty="0">
              <a:solidFill>
                <a:prstClr val="white"/>
              </a:solidFill>
              <a:latin typeface="Arial" panose="020B0604020202020204" pitchFamily="34" charset="0"/>
              <a:cs typeface="Arial" panose="020B0604020202020204" pitchFamily="34" charset="0"/>
            </a:endParaRPr>
          </a:p>
        </p:txBody>
      </p:sp>
      <p:sp>
        <p:nvSpPr>
          <p:cNvPr id="5" name="Rectangle 4"/>
          <p:cNvSpPr/>
          <p:nvPr/>
        </p:nvSpPr>
        <p:spPr>
          <a:xfrm>
            <a:off x="164917" y="3585244"/>
            <a:ext cx="1642319" cy="892650"/>
          </a:xfrm>
          <a:prstGeom prst="rect">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0937" tIns="45468" rIns="90937" bIns="45468" rtlCol="0" anchor="ctr"/>
          <a:lstStyle/>
          <a:p>
            <a:pPr algn="ctr" defTabSz="909359" rtl="0"/>
            <a:r>
              <a:rPr lang="ru-Ru" sz="1200" b="1" i="0" u="none" baseline="0">
                <a:solidFill>
                  <a:schemeClr val="bg1"/>
                </a:solidFill>
                <a:latin typeface="Arial" panose="020B0604020202020204" pitchFamily="34" charset="0"/>
                <a:ea typeface="Gill Sans MT" panose="020B0502020104020203" pitchFamily="34" charset="0"/>
                <a:cs typeface="Arial" panose="020B0604020202020204" pitchFamily="34" charset="0"/>
              </a:rPr>
              <a:t>Складирование и хранение</a:t>
            </a:r>
          </a:p>
        </p:txBody>
      </p:sp>
      <p:sp>
        <p:nvSpPr>
          <p:cNvPr id="6" name="Rectangle 5"/>
          <p:cNvSpPr/>
          <p:nvPr/>
        </p:nvSpPr>
        <p:spPr>
          <a:xfrm>
            <a:off x="164917" y="4883959"/>
            <a:ext cx="1642319" cy="941841"/>
          </a:xfrm>
          <a:prstGeom prst="rect">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0937" tIns="45468" rIns="90937" bIns="45468" rtlCol="0" anchor="ctr"/>
          <a:lstStyle/>
          <a:p>
            <a:pPr algn="ctr" defTabSz="909359" rtl="0"/>
            <a:r>
              <a:rPr lang="ru-Ru" sz="1200" b="1" i="0" u="none" baseline="0">
                <a:solidFill>
                  <a:schemeClr val="bg1"/>
                </a:solidFill>
                <a:latin typeface="Arial" panose="020B0604020202020204" pitchFamily="34" charset="0"/>
                <a:ea typeface="Gill Sans MT" panose="020B0502020104020203" pitchFamily="34" charset="0"/>
                <a:cs typeface="Arial" panose="020B0604020202020204" pitchFamily="34" charset="0"/>
              </a:rPr>
              <a:t>Прогнозирование и планирование поставок</a:t>
            </a:r>
          </a:p>
        </p:txBody>
      </p:sp>
      <p:sp>
        <p:nvSpPr>
          <p:cNvPr id="7" name="Rectangle 6"/>
          <p:cNvSpPr/>
          <p:nvPr/>
        </p:nvSpPr>
        <p:spPr>
          <a:xfrm>
            <a:off x="164917" y="2156801"/>
            <a:ext cx="1642319" cy="892650"/>
          </a:xfrm>
          <a:prstGeom prst="rect">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0937" tIns="45468" rIns="90937" bIns="45468" rtlCol="0" anchor="ctr"/>
          <a:lstStyle/>
          <a:p>
            <a:pPr algn="ctr" defTabSz="909359" rtl="0"/>
            <a:r>
              <a:rPr lang="ru-Ru" sz="1200" b="1" i="0" u="none" baseline="0">
                <a:solidFill>
                  <a:schemeClr val="bg1"/>
                </a:solidFill>
                <a:latin typeface="Arial" panose="020B0604020202020204" pitchFamily="34" charset="0"/>
                <a:ea typeface="Gill Sans MT" panose="020B0502020104020203" pitchFamily="34" charset="0"/>
                <a:cs typeface="Arial" panose="020B0604020202020204" pitchFamily="34" charset="0"/>
              </a:rPr>
              <a:t>Распределение</a:t>
            </a:r>
          </a:p>
        </p:txBody>
      </p:sp>
      <p:sp>
        <p:nvSpPr>
          <p:cNvPr id="38" name="TextBox 37"/>
          <p:cNvSpPr txBox="1"/>
          <p:nvPr/>
        </p:nvSpPr>
        <p:spPr>
          <a:xfrm>
            <a:off x="3815163" y="1838891"/>
            <a:ext cx="2340324" cy="1476819"/>
          </a:xfrm>
          <a:prstGeom prst="rect">
            <a:avLst/>
          </a:prstGeom>
          <a:noFill/>
        </p:spPr>
        <p:txBody>
          <a:bodyPr wrap="square" lIns="90937" tIns="45468" rIns="90937" bIns="45468" rtlCol="0">
            <a:spAutoFit/>
          </a:bodyPr>
          <a:lstStyle/>
          <a:p>
            <a:pPr algn="l" defTabSz="909359" rtl="0"/>
            <a:r>
              <a:rPr lang="ru-Ru" sz="1000" b="1" i="0" u="none" baseline="0">
                <a:solidFill>
                  <a:prstClr val="black"/>
                </a:solidFill>
                <a:latin typeface="Arial" panose="020B0604020202020204" pitchFamily="34" charset="0"/>
                <a:ea typeface="Gill Sans MT" panose="020B0502020104020203" pitchFamily="34" charset="0"/>
                <a:cs typeface="Arial" panose="020B0604020202020204" pitchFamily="34" charset="0"/>
              </a:rPr>
              <a:t>СУТ </a:t>
            </a:r>
            <a:r>
              <a:rPr lang="ru-Ru" sz="1000" b="0" i="0" u="none" baseline="0">
                <a:solidFill>
                  <a:prstClr val="black"/>
                </a:solidFill>
                <a:latin typeface="Arial" panose="020B0604020202020204" pitchFamily="34" charset="0"/>
                <a:ea typeface="Gill Sans MT" panose="020B0502020104020203" pitchFamily="34" charset="0"/>
                <a:cs typeface="Arial" panose="020B0604020202020204" pitchFamily="34" charset="0"/>
              </a:rPr>
              <a:t>= </a:t>
            </a:r>
            <a:r>
              <a:rPr lang="ru-Ru" sz="1000" b="1" i="0" u="none" baseline="0">
                <a:solidFill>
                  <a:srgbClr val="0070C0"/>
                </a:solidFill>
                <a:latin typeface="Arial" panose="020B0604020202020204" pitchFamily="34" charset="0"/>
                <a:ea typeface="Gill Sans MT" panose="020B0502020104020203" pitchFamily="34" charset="0"/>
                <a:cs typeface="Arial" panose="020B0604020202020204" pitchFamily="34" charset="0"/>
              </a:rPr>
              <a:t>4 млн долл. США</a:t>
            </a:r>
          </a:p>
          <a:p>
            <a:pPr algn="l" defTabSz="909359" rtl="0"/>
            <a:endParaRPr lang="ru-Ru" sz="1000" b="1" dirty="0">
              <a:solidFill>
                <a:srgbClr val="0070C0"/>
              </a:solidFill>
              <a:latin typeface="Arial" panose="020B0604020202020204" pitchFamily="34" charset="0"/>
              <a:cs typeface="Arial" panose="020B0604020202020204" pitchFamily="34" charset="0"/>
            </a:endParaRPr>
          </a:p>
          <a:p>
            <a:pPr algn="l" defTabSz="909359" rtl="0"/>
            <a:r>
              <a:rPr lang="ru-Ru" sz="1000" b="1" i="0" u="none" baseline="0">
                <a:solidFill>
                  <a:prstClr val="black"/>
                </a:solidFill>
                <a:latin typeface="Arial" panose="020B0604020202020204" pitchFamily="34" charset="0"/>
                <a:ea typeface="Gill Sans MT" panose="020B0502020104020203" pitchFamily="34" charset="0"/>
                <a:cs typeface="Arial" panose="020B0604020202020204" pitchFamily="34" charset="0"/>
              </a:rPr>
              <a:t>Качественные данные </a:t>
            </a:r>
            <a:r>
              <a:rPr lang="ru-Ru" sz="1000" b="0" i="0" u="none" baseline="0">
                <a:solidFill>
                  <a:prstClr val="black"/>
                </a:solidFill>
                <a:latin typeface="Arial" panose="020B0604020202020204" pitchFamily="34" charset="0"/>
                <a:ea typeface="Gill Sans MT" panose="020B0502020104020203" pitchFamily="34" charset="0"/>
                <a:cs typeface="Arial" panose="020B0604020202020204" pitchFamily="34" charset="0"/>
              </a:rPr>
              <a:t>= </a:t>
            </a:r>
            <a:r>
              <a:rPr lang="ru-Ru" sz="1000" b="1" i="0" u="none" baseline="0">
                <a:solidFill>
                  <a:srgbClr val="0070C0"/>
                </a:solidFill>
                <a:latin typeface="Arial" panose="020B0604020202020204" pitchFamily="34" charset="0"/>
                <a:ea typeface="Gill Sans MT" panose="020B0502020104020203" pitchFamily="34" charset="0"/>
                <a:cs typeface="Arial" panose="020B0604020202020204" pitchFamily="34" charset="0"/>
              </a:rPr>
              <a:t>1 млн долл. США</a:t>
            </a:r>
          </a:p>
          <a:p>
            <a:pPr algn="l" defTabSz="909359" rtl="0"/>
            <a:endParaRPr lang="ru-Ru" sz="1000" b="1" dirty="0">
              <a:solidFill>
                <a:srgbClr val="0070C0"/>
              </a:solidFill>
              <a:latin typeface="Arial" panose="020B0604020202020204" pitchFamily="34" charset="0"/>
              <a:cs typeface="Arial" panose="020B0604020202020204" pitchFamily="34" charset="0"/>
            </a:endParaRPr>
          </a:p>
          <a:p>
            <a:pPr algn="l" defTabSz="909359" rtl="0"/>
            <a:r>
              <a:rPr lang="ru-Ru" sz="1000" b="1" i="0" u="none" baseline="0">
                <a:solidFill>
                  <a:prstClr val="black"/>
                </a:solidFill>
                <a:latin typeface="Arial" panose="020B0604020202020204" pitchFamily="34" charset="0"/>
                <a:ea typeface="Gill Sans MT" panose="020B0502020104020203" pitchFamily="34" charset="0"/>
                <a:cs typeface="Arial" panose="020B0604020202020204" pitchFamily="34" charset="0"/>
              </a:rPr>
              <a:t>Обучение </a:t>
            </a:r>
            <a:r>
              <a:rPr lang="ru-Ru" sz="1000" b="0" i="0" u="none" baseline="0">
                <a:solidFill>
                  <a:prstClr val="black"/>
                </a:solidFill>
                <a:latin typeface="Arial" panose="020B0604020202020204" pitchFamily="34" charset="0"/>
                <a:ea typeface="Gill Sans MT" panose="020B0502020104020203" pitchFamily="34" charset="0"/>
                <a:cs typeface="Arial" panose="020B0604020202020204" pitchFamily="34" charset="0"/>
              </a:rPr>
              <a:t>= </a:t>
            </a:r>
            <a:r>
              <a:rPr lang="ru-Ru" sz="1000" b="1" i="0" u="none" baseline="0">
                <a:solidFill>
                  <a:srgbClr val="0070C0"/>
                </a:solidFill>
                <a:latin typeface="Arial" panose="020B0604020202020204" pitchFamily="34" charset="0"/>
                <a:ea typeface="Gill Sans MT" panose="020B0502020104020203" pitchFamily="34" charset="0"/>
                <a:cs typeface="Arial" panose="020B0604020202020204" pitchFamily="34" charset="0"/>
              </a:rPr>
              <a:t>0,5 млн долл. США</a:t>
            </a:r>
          </a:p>
          <a:p>
            <a:pPr algn="l" defTabSz="909359" rtl="0"/>
            <a:endParaRPr lang="ru-Ru" sz="1000" b="1" dirty="0">
              <a:solidFill>
                <a:srgbClr val="0070C0"/>
              </a:solidFill>
              <a:latin typeface="Arial" panose="020B0604020202020204" pitchFamily="34" charset="0"/>
              <a:cs typeface="Arial" panose="020B0604020202020204" pitchFamily="34" charset="0"/>
            </a:endParaRPr>
          </a:p>
          <a:p>
            <a:pPr algn="l" defTabSz="909359" rtl="0"/>
            <a:r>
              <a:rPr lang="ru-Ru" sz="1000" b="1" i="0" u="none" baseline="0">
                <a:solidFill>
                  <a:prstClr val="black"/>
                </a:solidFill>
                <a:latin typeface="Arial" panose="020B0604020202020204" pitchFamily="34" charset="0"/>
                <a:ea typeface="Gill Sans MT" panose="020B0502020104020203" pitchFamily="34" charset="0"/>
                <a:cs typeface="Arial" panose="020B0604020202020204" pitchFamily="34" charset="0"/>
              </a:rPr>
              <a:t>Корректирующие действия </a:t>
            </a:r>
            <a:r>
              <a:rPr lang="ru-Ru" sz="1000" b="0" i="0" u="none" baseline="0">
                <a:solidFill>
                  <a:prstClr val="black"/>
                </a:solidFill>
                <a:latin typeface="Arial" panose="020B0604020202020204" pitchFamily="34" charset="0"/>
                <a:ea typeface="Gill Sans MT" panose="020B0502020104020203" pitchFamily="34" charset="0"/>
                <a:cs typeface="Arial" panose="020B0604020202020204" pitchFamily="34" charset="0"/>
              </a:rPr>
              <a:t>= </a:t>
            </a:r>
            <a:r>
              <a:rPr lang="ru-Ru" sz="1000" b="1" i="0" u="none" baseline="0">
                <a:solidFill>
                  <a:srgbClr val="0070C0"/>
                </a:solidFill>
                <a:latin typeface="Arial" panose="020B0604020202020204" pitchFamily="34" charset="0"/>
                <a:ea typeface="Gill Sans MT" panose="020B0502020104020203" pitchFamily="34" charset="0"/>
                <a:cs typeface="Arial" panose="020B0604020202020204" pitchFamily="34" charset="0"/>
              </a:rPr>
              <a:t>0,25 млн долл. США</a:t>
            </a:r>
          </a:p>
        </p:txBody>
      </p:sp>
      <p:sp>
        <p:nvSpPr>
          <p:cNvPr id="39" name="TextBox 38"/>
          <p:cNvSpPr txBox="1"/>
          <p:nvPr/>
        </p:nvSpPr>
        <p:spPr>
          <a:xfrm>
            <a:off x="3850227" y="3703269"/>
            <a:ext cx="2156947" cy="553489"/>
          </a:xfrm>
          <a:prstGeom prst="rect">
            <a:avLst/>
          </a:prstGeom>
          <a:noFill/>
        </p:spPr>
        <p:txBody>
          <a:bodyPr wrap="none" lIns="90937" tIns="45468" rIns="90937" bIns="45468" rtlCol="0">
            <a:spAutoFit/>
          </a:bodyPr>
          <a:lstStyle/>
          <a:p>
            <a:pPr algn="l" defTabSz="909359" rtl="0"/>
            <a:r>
              <a:rPr lang="ru-Ru" sz="1000" b="1" i="0" u="none" baseline="0">
                <a:solidFill>
                  <a:prstClr val="black"/>
                </a:solidFill>
                <a:latin typeface="Arial" panose="020B0604020202020204" pitchFamily="34" charset="0"/>
                <a:ea typeface="Gill Sans MT" panose="020B0502020104020203" pitchFamily="34" charset="0"/>
                <a:cs typeface="Arial" panose="020B0604020202020204" pitchFamily="34" charset="0"/>
              </a:rPr>
              <a:t>АСУС </a:t>
            </a:r>
            <a:r>
              <a:rPr lang="ru-Ru" sz="1000" b="0" i="0" u="none" baseline="0">
                <a:solidFill>
                  <a:prstClr val="black"/>
                </a:solidFill>
                <a:latin typeface="Arial" panose="020B0604020202020204" pitchFamily="34" charset="0"/>
                <a:ea typeface="Gill Sans MT" panose="020B0502020104020203" pitchFamily="34" charset="0"/>
                <a:cs typeface="Arial" panose="020B0604020202020204" pitchFamily="34" charset="0"/>
              </a:rPr>
              <a:t>= </a:t>
            </a:r>
            <a:r>
              <a:rPr lang="ru-Ru" sz="1000" b="1" i="0" u="none" baseline="0">
                <a:solidFill>
                  <a:srgbClr val="0070C0"/>
                </a:solidFill>
                <a:latin typeface="Arial" panose="020B0604020202020204" pitchFamily="34" charset="0"/>
                <a:ea typeface="Gill Sans MT" panose="020B0502020104020203" pitchFamily="34" charset="0"/>
                <a:cs typeface="Arial" panose="020B0604020202020204" pitchFamily="34" charset="0"/>
              </a:rPr>
              <a:t>2,75 млн долл. США</a:t>
            </a:r>
          </a:p>
          <a:p>
            <a:pPr algn="l" defTabSz="909359" rtl="0"/>
            <a:endParaRPr lang="ru-Ru" sz="1000" dirty="0">
              <a:solidFill>
                <a:prstClr val="black"/>
              </a:solidFill>
              <a:latin typeface="Arial" panose="020B0604020202020204" pitchFamily="34" charset="0"/>
              <a:cs typeface="Arial" panose="020B0604020202020204" pitchFamily="34" charset="0"/>
            </a:endParaRPr>
          </a:p>
          <a:p>
            <a:pPr algn="l" defTabSz="909359" rtl="0"/>
            <a:r>
              <a:rPr lang="ru-Ru" sz="1000" b="1" i="0" u="none" baseline="0">
                <a:solidFill>
                  <a:prstClr val="black"/>
                </a:solidFill>
                <a:latin typeface="Arial" panose="020B0604020202020204" pitchFamily="34" charset="0"/>
                <a:ea typeface="Gill Sans MT" panose="020B0502020104020203" pitchFamily="34" charset="0"/>
                <a:cs typeface="Arial" panose="020B0604020202020204" pitchFamily="34" charset="0"/>
              </a:rPr>
              <a:t>Обучение </a:t>
            </a:r>
            <a:r>
              <a:rPr lang="ru-Ru" sz="1000" b="0" i="0" u="none" baseline="0">
                <a:solidFill>
                  <a:prstClr val="black"/>
                </a:solidFill>
                <a:latin typeface="Arial" panose="020B0604020202020204" pitchFamily="34" charset="0"/>
                <a:ea typeface="Gill Sans MT" panose="020B0502020104020203" pitchFamily="34" charset="0"/>
                <a:cs typeface="Arial" panose="020B0604020202020204" pitchFamily="34" charset="0"/>
              </a:rPr>
              <a:t>= </a:t>
            </a:r>
            <a:r>
              <a:rPr lang="ru-Ru" sz="1000" b="1" i="0" u="none" baseline="0">
                <a:solidFill>
                  <a:srgbClr val="0070C0"/>
                </a:solidFill>
                <a:latin typeface="Arial" panose="020B0604020202020204" pitchFamily="34" charset="0"/>
                <a:ea typeface="Gill Sans MT" panose="020B0502020104020203" pitchFamily="34" charset="0"/>
                <a:cs typeface="Arial" panose="020B0604020202020204" pitchFamily="34" charset="0"/>
              </a:rPr>
              <a:t>0,5 млн долл. США</a:t>
            </a:r>
          </a:p>
        </p:txBody>
      </p:sp>
      <p:sp>
        <p:nvSpPr>
          <p:cNvPr id="40" name="TextBox 39"/>
          <p:cNvSpPr txBox="1"/>
          <p:nvPr/>
        </p:nvSpPr>
        <p:spPr>
          <a:xfrm>
            <a:off x="3815204" y="5092587"/>
            <a:ext cx="1759402" cy="399601"/>
          </a:xfrm>
          <a:prstGeom prst="rect">
            <a:avLst/>
          </a:prstGeom>
          <a:noFill/>
        </p:spPr>
        <p:txBody>
          <a:bodyPr wrap="none" lIns="90937" tIns="45468" rIns="90937" bIns="45468" rtlCol="0">
            <a:spAutoFit/>
          </a:bodyPr>
          <a:lstStyle/>
          <a:p>
            <a:pPr algn="l" defTabSz="909359" rtl="0"/>
            <a:r>
              <a:rPr lang="ru-Ru" sz="1000" b="1" i="0" u="none" baseline="0">
                <a:solidFill>
                  <a:prstClr val="black"/>
                </a:solidFill>
                <a:latin typeface="Arial" panose="020B0604020202020204" pitchFamily="34" charset="0"/>
                <a:ea typeface="Gill Sans MT" panose="020B0502020104020203" pitchFamily="34" charset="0"/>
                <a:cs typeface="Arial" panose="020B0604020202020204" pitchFamily="34" charset="0"/>
              </a:rPr>
              <a:t>Качественные данные </a:t>
            </a:r>
            <a:r>
              <a:rPr lang="ru-Ru" sz="1000" b="0" i="0" u="none" baseline="0">
                <a:solidFill>
                  <a:prstClr val="black"/>
                </a:solidFill>
                <a:latin typeface="Arial" panose="020B0604020202020204" pitchFamily="34" charset="0"/>
                <a:ea typeface="Gill Sans MT" panose="020B0502020104020203" pitchFamily="34" charset="0"/>
                <a:cs typeface="Arial" panose="020B0604020202020204" pitchFamily="34" charset="0"/>
              </a:rPr>
              <a:t>= </a:t>
            </a:r>
            <a:br>
              <a:rPr lang="en-US" sz="1000" b="0" i="0" u="none" baseline="0">
                <a:solidFill>
                  <a:prstClr val="black"/>
                </a:solidFill>
                <a:latin typeface="Arial" panose="020B0604020202020204" pitchFamily="34" charset="0"/>
                <a:ea typeface="Gill Sans MT" panose="020B0502020104020203" pitchFamily="34" charset="0"/>
                <a:cs typeface="Arial" panose="020B0604020202020204" pitchFamily="34" charset="0"/>
              </a:rPr>
            </a:br>
            <a:r>
              <a:rPr lang="ru-Ru" sz="1000" b="1" i="0" u="none" baseline="0">
                <a:solidFill>
                  <a:srgbClr val="0070C0"/>
                </a:solidFill>
                <a:latin typeface="Arial" panose="020B0604020202020204" pitchFamily="34" charset="0"/>
                <a:ea typeface="Gill Sans MT" panose="020B0502020104020203" pitchFamily="34" charset="0"/>
                <a:cs typeface="Arial" panose="020B0604020202020204" pitchFamily="34" charset="0"/>
              </a:rPr>
              <a:t>1 млн долл. США</a:t>
            </a:r>
          </a:p>
        </p:txBody>
      </p:sp>
      <p:sp>
        <p:nvSpPr>
          <p:cNvPr id="43" name="TextBox 42"/>
          <p:cNvSpPr txBox="1"/>
          <p:nvPr/>
        </p:nvSpPr>
        <p:spPr>
          <a:xfrm>
            <a:off x="3725673" y="1073679"/>
            <a:ext cx="2429813" cy="738155"/>
          </a:xfrm>
          <a:prstGeom prst="rect">
            <a:avLst/>
          </a:prstGeom>
          <a:noFill/>
        </p:spPr>
        <p:txBody>
          <a:bodyPr wrap="square" lIns="90937" tIns="45468" rIns="90937" bIns="45468" rtlCol="0">
            <a:spAutoFit/>
          </a:bodyPr>
          <a:lstStyle/>
          <a:p>
            <a:pPr algn="ctr" defTabSz="909359" rtl="0"/>
            <a:r>
              <a:rPr lang="ru-Ru" sz="1400" b="1" i="0" u="none" baseline="0">
                <a:solidFill>
                  <a:srgbClr val="1A3260">
                    <a:lumMod val="60000"/>
                    <a:lumOff val="40000"/>
                  </a:srgbClr>
                </a:solidFill>
                <a:latin typeface="Arial" panose="020B0604020202020204" pitchFamily="34" charset="0"/>
                <a:ea typeface="Gill Sans MT" panose="020B0502020104020203" pitchFamily="34" charset="0"/>
                <a:cs typeface="Arial" panose="020B0604020202020204" pitchFamily="34" charset="0"/>
              </a:rPr>
              <a:t>Распределение средств на один пункт контрольного списка</a:t>
            </a:r>
          </a:p>
        </p:txBody>
      </p:sp>
      <p:cxnSp>
        <p:nvCxnSpPr>
          <p:cNvPr id="47" name="Straight Connector 46"/>
          <p:cNvCxnSpPr/>
          <p:nvPr/>
        </p:nvCxnSpPr>
        <p:spPr>
          <a:xfrm flipV="1">
            <a:off x="710527" y="4684568"/>
            <a:ext cx="11073036" cy="1175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058630" y="1065886"/>
            <a:ext cx="3153989" cy="738155"/>
          </a:xfrm>
          <a:prstGeom prst="rect">
            <a:avLst/>
          </a:prstGeom>
          <a:noFill/>
        </p:spPr>
        <p:txBody>
          <a:bodyPr wrap="square" lIns="90937" tIns="45468" rIns="90937" bIns="45468" rtlCol="0">
            <a:spAutoFit/>
          </a:bodyPr>
          <a:lstStyle/>
          <a:p>
            <a:pPr algn="ctr" defTabSz="909359" rtl="0"/>
            <a:r>
              <a:rPr lang="ru-Ru" sz="1400" b="1" i="0" u="none" baseline="0">
                <a:solidFill>
                  <a:srgbClr val="1A3260">
                    <a:lumMod val="60000"/>
                    <a:lumOff val="40000"/>
                  </a:srgbClr>
                </a:solidFill>
                <a:latin typeface="Arial" panose="020B0604020202020204" pitchFamily="34" charset="0"/>
                <a:ea typeface="Gill Sans MT" panose="020B0502020104020203" pitchFamily="34" charset="0"/>
                <a:cs typeface="Arial" panose="020B0604020202020204" pitchFamily="34" charset="0"/>
              </a:rPr>
              <a:t>Распределение средств из общего фонда в 10 млн долл. США на один вид деятельности</a:t>
            </a:r>
          </a:p>
        </p:txBody>
      </p:sp>
      <p:pic>
        <p:nvPicPr>
          <p:cNvPr id="52" name="Picture 5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531535" y="4665911"/>
            <a:ext cx="523487" cy="733467"/>
          </a:xfrm>
          <a:prstGeom prst="rect">
            <a:avLst/>
          </a:prstGeom>
          <a:solidFill>
            <a:srgbClr val="0070C0"/>
          </a:solidFill>
        </p:spPr>
      </p:pic>
      <p:pic>
        <p:nvPicPr>
          <p:cNvPr id="53" name="Picture 5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145812" y="3428239"/>
            <a:ext cx="847224" cy="670706"/>
          </a:xfrm>
          <a:prstGeom prst="rect">
            <a:avLst/>
          </a:prstGeom>
        </p:spPr>
      </p:pic>
      <p:pic>
        <p:nvPicPr>
          <p:cNvPr id="54" name="Picture 53"/>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489245" y="1992663"/>
            <a:ext cx="1536650" cy="653870"/>
          </a:xfrm>
          <a:prstGeom prst="rect">
            <a:avLst/>
          </a:prstGeom>
        </p:spPr>
      </p:pic>
      <p:pic>
        <p:nvPicPr>
          <p:cNvPr id="55" name="Picture 54"/>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594943" y="2695333"/>
            <a:ext cx="2351309" cy="521903"/>
          </a:xfrm>
          <a:prstGeom prst="rect">
            <a:avLst/>
          </a:prstGeom>
        </p:spPr>
      </p:pic>
      <p:pic>
        <p:nvPicPr>
          <p:cNvPr id="56" name="Picture 55"/>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568109" y="4099817"/>
            <a:ext cx="2351309" cy="521903"/>
          </a:xfrm>
          <a:prstGeom prst="rect">
            <a:avLst/>
          </a:prstGeom>
        </p:spPr>
      </p:pic>
      <p:pic>
        <p:nvPicPr>
          <p:cNvPr id="57" name="Picture 56"/>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569361" y="5367446"/>
            <a:ext cx="2423675" cy="521903"/>
          </a:xfrm>
          <a:prstGeom prst="rect">
            <a:avLst/>
          </a:prstGeom>
          <a:noFill/>
        </p:spPr>
      </p:pic>
      <p:sp>
        <p:nvSpPr>
          <p:cNvPr id="58" name="TextBox 57"/>
          <p:cNvSpPr txBox="1"/>
          <p:nvPr/>
        </p:nvSpPr>
        <p:spPr>
          <a:xfrm>
            <a:off x="7556501" y="2173244"/>
            <a:ext cx="1462846" cy="245712"/>
          </a:xfrm>
          <a:prstGeom prst="rect">
            <a:avLst/>
          </a:prstGeom>
          <a:noFill/>
        </p:spPr>
        <p:txBody>
          <a:bodyPr wrap="none" lIns="90937" tIns="45468" rIns="90937" bIns="45468" rtlCol="0">
            <a:spAutoFit/>
          </a:bodyPr>
          <a:lstStyle/>
          <a:p>
            <a:pPr algn="l" defTabSz="909359" rtl="0"/>
            <a:r>
              <a:rPr lang="ru-Ru" sz="1000" b="1" i="0" u="none" baseline="0">
                <a:solidFill>
                  <a:schemeClr val="bg1"/>
                </a:solidFill>
                <a:latin typeface="Arial" panose="020B0604020202020204" pitchFamily="34" charset="0"/>
                <a:ea typeface="Arial" charset="0"/>
                <a:cs typeface="Arial" panose="020B0604020202020204" pitchFamily="34" charset="0"/>
              </a:rPr>
              <a:t>5,75 млн долл. США</a:t>
            </a:r>
          </a:p>
        </p:txBody>
      </p:sp>
      <p:sp>
        <p:nvSpPr>
          <p:cNvPr id="59" name="TextBox 58"/>
          <p:cNvSpPr txBox="1"/>
          <p:nvPr/>
        </p:nvSpPr>
        <p:spPr>
          <a:xfrm>
            <a:off x="6559550" y="2779497"/>
            <a:ext cx="2158550" cy="245712"/>
          </a:xfrm>
          <a:prstGeom prst="rect">
            <a:avLst/>
          </a:prstGeom>
          <a:noFill/>
        </p:spPr>
        <p:txBody>
          <a:bodyPr wrap="none" lIns="90937" tIns="45468" rIns="90937" bIns="45468" rtlCol="0">
            <a:spAutoFit/>
          </a:bodyPr>
          <a:lstStyle/>
          <a:p>
            <a:pPr algn="l" defTabSz="909359" rtl="0"/>
            <a:r>
              <a:rPr lang="ru-Ru" sz="1000" b="1" i="0" u="none" baseline="0">
                <a:solidFill>
                  <a:schemeClr val="bg1"/>
                </a:solidFill>
                <a:latin typeface="Arial" panose="020B0604020202020204" pitchFamily="34" charset="0"/>
                <a:ea typeface="Arial" charset="0"/>
                <a:cs typeface="Arial" panose="020B0604020202020204" pitchFamily="34" charset="0"/>
              </a:rPr>
              <a:t>Инвестиции 10 млн долл. США</a:t>
            </a:r>
          </a:p>
        </p:txBody>
      </p:sp>
      <p:sp>
        <p:nvSpPr>
          <p:cNvPr id="60" name="TextBox 59"/>
          <p:cNvSpPr txBox="1"/>
          <p:nvPr/>
        </p:nvSpPr>
        <p:spPr>
          <a:xfrm>
            <a:off x="6559550" y="4194174"/>
            <a:ext cx="2158550" cy="245712"/>
          </a:xfrm>
          <a:prstGeom prst="rect">
            <a:avLst/>
          </a:prstGeom>
          <a:noFill/>
        </p:spPr>
        <p:txBody>
          <a:bodyPr wrap="none" lIns="90937" tIns="45468" rIns="90937" bIns="45468" rtlCol="0">
            <a:spAutoFit/>
          </a:bodyPr>
          <a:lstStyle/>
          <a:p>
            <a:pPr algn="l" defTabSz="909359" rtl="0"/>
            <a:r>
              <a:rPr lang="ru-Ru" sz="1000" b="1" i="0" u="none" baseline="0">
                <a:solidFill>
                  <a:schemeClr val="bg1"/>
                </a:solidFill>
                <a:latin typeface="Arial" panose="020B0604020202020204" pitchFamily="34" charset="0"/>
                <a:ea typeface="Arial" charset="0"/>
                <a:cs typeface="Arial" panose="020B0604020202020204" pitchFamily="34" charset="0"/>
              </a:rPr>
              <a:t>Инвестиции 10 млн долл. США</a:t>
            </a:r>
          </a:p>
        </p:txBody>
      </p:sp>
      <p:sp>
        <p:nvSpPr>
          <p:cNvPr id="61" name="TextBox 60"/>
          <p:cNvSpPr txBox="1"/>
          <p:nvPr/>
        </p:nvSpPr>
        <p:spPr>
          <a:xfrm>
            <a:off x="6599118" y="5464059"/>
            <a:ext cx="2158550" cy="245712"/>
          </a:xfrm>
          <a:prstGeom prst="rect">
            <a:avLst/>
          </a:prstGeom>
          <a:noFill/>
        </p:spPr>
        <p:txBody>
          <a:bodyPr wrap="none" lIns="90937" tIns="45468" rIns="90937" bIns="45468" rtlCol="0">
            <a:spAutoFit/>
          </a:bodyPr>
          <a:lstStyle/>
          <a:p>
            <a:pPr algn="l" defTabSz="909359" rtl="0"/>
            <a:r>
              <a:rPr lang="ru-Ru" sz="1000" b="1" i="0" u="none" baseline="0">
                <a:solidFill>
                  <a:schemeClr val="bg1"/>
                </a:solidFill>
                <a:latin typeface="Arial" panose="020B0604020202020204" pitchFamily="34" charset="0"/>
                <a:ea typeface="Arial" charset="0"/>
                <a:cs typeface="Arial" panose="020B0604020202020204" pitchFamily="34" charset="0"/>
              </a:rPr>
              <a:t>Инвестиции 10 млн долл. США</a:t>
            </a:r>
          </a:p>
        </p:txBody>
      </p:sp>
      <p:sp>
        <p:nvSpPr>
          <p:cNvPr id="62" name="TextBox 61"/>
          <p:cNvSpPr txBox="1"/>
          <p:nvPr/>
        </p:nvSpPr>
        <p:spPr>
          <a:xfrm>
            <a:off x="8186637" y="3484517"/>
            <a:ext cx="701146" cy="553489"/>
          </a:xfrm>
          <a:prstGeom prst="rect">
            <a:avLst/>
          </a:prstGeom>
          <a:noFill/>
        </p:spPr>
        <p:txBody>
          <a:bodyPr wrap="square" lIns="90937" tIns="45468" rIns="90937" bIns="45468" rtlCol="0">
            <a:spAutoFit/>
          </a:bodyPr>
          <a:lstStyle/>
          <a:p>
            <a:pPr algn="l" defTabSz="909359" rtl="0"/>
            <a:r>
              <a:rPr lang="ru-Ru" sz="1000" b="1" i="0" u="none" baseline="0">
                <a:solidFill>
                  <a:schemeClr val="bg1"/>
                </a:solidFill>
                <a:latin typeface="Arial" panose="020B0604020202020204" pitchFamily="34" charset="0"/>
                <a:ea typeface="Arial" charset="0"/>
                <a:cs typeface="Arial" panose="020B0604020202020204" pitchFamily="34" charset="0"/>
              </a:rPr>
              <a:t>3,25 млн долл. США</a:t>
            </a:r>
          </a:p>
        </p:txBody>
      </p:sp>
      <p:sp>
        <p:nvSpPr>
          <p:cNvPr id="63" name="TextBox 62"/>
          <p:cNvSpPr txBox="1"/>
          <p:nvPr/>
        </p:nvSpPr>
        <p:spPr>
          <a:xfrm>
            <a:off x="8633950" y="4829175"/>
            <a:ext cx="467938" cy="369332"/>
          </a:xfrm>
          <a:prstGeom prst="rect">
            <a:avLst/>
          </a:prstGeom>
          <a:noFill/>
        </p:spPr>
        <p:txBody>
          <a:bodyPr wrap="square" lIns="0" tIns="0" rIns="0" bIns="0" rtlCol="0">
            <a:spAutoFit/>
          </a:bodyPr>
          <a:lstStyle/>
          <a:p>
            <a:pPr algn="l" defTabSz="909359" rtl="0"/>
            <a:r>
              <a:rPr lang="ru-Ru" sz="800" b="1" i="0" u="none" baseline="0">
                <a:solidFill>
                  <a:schemeClr val="bg1"/>
                </a:solidFill>
                <a:latin typeface="Arial" panose="020B0604020202020204" pitchFamily="34" charset="0"/>
                <a:ea typeface="Arial" charset="0"/>
                <a:cs typeface="Arial" panose="020B0604020202020204" pitchFamily="34" charset="0"/>
              </a:rPr>
              <a:t>1 млн долл. США</a:t>
            </a:r>
          </a:p>
        </p:txBody>
      </p:sp>
      <p:cxnSp>
        <p:nvCxnSpPr>
          <p:cNvPr id="65" name="Straight Connector 64"/>
          <p:cNvCxnSpPr/>
          <p:nvPr/>
        </p:nvCxnSpPr>
        <p:spPr>
          <a:xfrm flipV="1">
            <a:off x="755188" y="3392924"/>
            <a:ext cx="11065658" cy="374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V="1">
            <a:off x="725284" y="1791402"/>
            <a:ext cx="11058279" cy="932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a:cxnSpLocks/>
          </p:cNvCxnSpPr>
          <p:nvPr/>
        </p:nvCxnSpPr>
        <p:spPr>
          <a:xfrm>
            <a:off x="3793686" y="1335085"/>
            <a:ext cx="17946" cy="452106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1751237" y="1791402"/>
            <a:ext cx="2125441" cy="1015154"/>
          </a:xfrm>
          <a:prstGeom prst="rect">
            <a:avLst/>
          </a:prstGeom>
          <a:noFill/>
        </p:spPr>
        <p:txBody>
          <a:bodyPr wrap="square" lIns="90937" tIns="45468" rIns="90937" bIns="45468" rtlCol="0">
            <a:spAutoFit/>
          </a:bodyPr>
          <a:lstStyle/>
          <a:p>
            <a:pPr marL="171450" indent="-171450" algn="l" defTabSz="909359" rtl="0">
              <a:buFont typeface="Arial" panose="020B0604020202020204" pitchFamily="34" charset="0"/>
              <a:buChar char="•"/>
            </a:pPr>
            <a:r>
              <a:rPr lang="ru-Ru" sz="1000" b="1" i="0" u="none" baseline="0">
                <a:solidFill>
                  <a:prstClr val="black"/>
                </a:solidFill>
                <a:latin typeface="Arial" panose="020B0604020202020204" pitchFamily="34" charset="0"/>
                <a:ea typeface="Arial" charset="0"/>
                <a:cs typeface="Arial" panose="020B0604020202020204" pitchFamily="34" charset="0"/>
              </a:rPr>
              <a:t>Своевременная доставка в учреждение</a:t>
            </a:r>
          </a:p>
          <a:p>
            <a:pPr marL="171450" indent="-171450" algn="l" defTabSz="909359" rtl="0">
              <a:buFont typeface="Arial" panose="020B0604020202020204" pitchFamily="34" charset="0"/>
              <a:buChar char="•"/>
            </a:pPr>
            <a:r>
              <a:rPr lang="ru-Ru" sz="1000" b="1" i="0" u="none" baseline="0">
                <a:solidFill>
                  <a:prstClr val="black"/>
                </a:solidFill>
                <a:latin typeface="Arial" panose="020B0604020202020204" pitchFamily="34" charset="0"/>
                <a:ea typeface="Arial" charset="0"/>
                <a:cs typeface="Arial" panose="020B0604020202020204" pitchFamily="34" charset="0"/>
              </a:rPr>
              <a:t>Срочные заказы в процентном выражении</a:t>
            </a:r>
          </a:p>
          <a:p>
            <a:pPr marL="171450" indent="-171450" algn="l" defTabSz="909359" rtl="0">
              <a:buFont typeface="Arial" panose="020B0604020202020204" pitchFamily="34" charset="0"/>
              <a:buChar char="•"/>
            </a:pPr>
            <a:r>
              <a:rPr lang="ru-Ru" sz="1000" b="1" i="0" u="none" baseline="0">
                <a:solidFill>
                  <a:prstClr val="black"/>
                </a:solidFill>
                <a:latin typeface="Arial" panose="020B0604020202020204" pitchFamily="34" charset="0"/>
                <a:ea typeface="Arial" charset="0"/>
                <a:cs typeface="Arial" panose="020B0604020202020204" pitchFamily="34" charset="0"/>
              </a:rPr>
              <a:t>Стоимость операций </a:t>
            </a:r>
          </a:p>
          <a:p>
            <a:pPr algn="l" defTabSz="909359" rtl="0"/>
            <a:r>
              <a:rPr lang="ru-Ru" sz="1000" b="1" i="0" u="none" baseline="0">
                <a:solidFill>
                  <a:prstClr val="black"/>
                </a:solidFill>
                <a:latin typeface="Arial" panose="020B0604020202020204" pitchFamily="34" charset="0"/>
                <a:ea typeface="Arial" charset="0"/>
                <a:cs typeface="Arial" panose="020B0604020202020204" pitchFamily="34" charset="0"/>
              </a:rPr>
              <a:t>    распределения</a:t>
            </a:r>
          </a:p>
        </p:txBody>
      </p:sp>
      <p:cxnSp>
        <p:nvCxnSpPr>
          <p:cNvPr id="48" name="Straight Connector 47"/>
          <p:cNvCxnSpPr/>
          <p:nvPr/>
        </p:nvCxnSpPr>
        <p:spPr>
          <a:xfrm>
            <a:off x="9101362" y="1248804"/>
            <a:ext cx="526" cy="45571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49" name="Picture 48"/>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9148228" y="5013841"/>
            <a:ext cx="2492479" cy="656217"/>
          </a:xfrm>
          <a:prstGeom prst="rect">
            <a:avLst/>
          </a:prstGeom>
        </p:spPr>
      </p:pic>
      <p:pic>
        <p:nvPicPr>
          <p:cNvPr id="50" name="Picture 49"/>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9135726" y="3676978"/>
            <a:ext cx="2492479" cy="656215"/>
          </a:xfrm>
          <a:prstGeom prst="rect">
            <a:avLst/>
          </a:prstGeom>
        </p:spPr>
      </p:pic>
      <p:pic>
        <p:nvPicPr>
          <p:cNvPr id="64" name="Picture 63"/>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9175866" y="2152651"/>
            <a:ext cx="2412198" cy="828339"/>
          </a:xfrm>
          <a:prstGeom prst="rect">
            <a:avLst/>
          </a:prstGeom>
        </p:spPr>
      </p:pic>
      <p:sp>
        <p:nvSpPr>
          <p:cNvPr id="67" name="TextBox 66"/>
          <p:cNvSpPr txBox="1"/>
          <p:nvPr/>
        </p:nvSpPr>
        <p:spPr>
          <a:xfrm>
            <a:off x="9183903" y="1097804"/>
            <a:ext cx="2379532" cy="522711"/>
          </a:xfrm>
          <a:prstGeom prst="rect">
            <a:avLst/>
          </a:prstGeom>
          <a:noFill/>
        </p:spPr>
        <p:txBody>
          <a:bodyPr wrap="square" lIns="90937" tIns="45468" rIns="90937" bIns="45468" rtlCol="0">
            <a:spAutoFit/>
          </a:bodyPr>
          <a:lstStyle/>
          <a:p>
            <a:pPr algn="ctr" defTabSz="909359" rtl="0"/>
            <a:r>
              <a:rPr lang="ru-Ru" sz="1400" b="1" i="0" u="none" baseline="0">
                <a:solidFill>
                  <a:srgbClr val="1A3260">
                    <a:lumMod val="60000"/>
                    <a:lumOff val="40000"/>
                  </a:srgbClr>
                </a:solidFill>
                <a:latin typeface="Arial" panose="020B0604020202020204" pitchFamily="34" charset="0"/>
                <a:ea typeface="Gill Sans MT" panose="020B0502020104020203" pitchFamily="34" charset="0"/>
                <a:cs typeface="Arial" panose="020B0604020202020204" pitchFamily="34" charset="0"/>
              </a:rPr>
              <a:t>Базовая </a:t>
            </a:r>
            <a:r>
              <a:rPr lang="ru-Ru" sz="1400" b="1" i="0" u="none" baseline="0">
                <a:solidFill>
                  <a:srgbClr val="1A3260">
                    <a:lumMod val="60000"/>
                    <a:lumOff val="40000"/>
                  </a:srgbClr>
                </a:solidFill>
                <a:latin typeface="Arial" panose="020B0604020202020204" pitchFamily="34" charset="0"/>
                <a:ea typeface="Arial" charset="0"/>
                <a:cs typeface="Arial" panose="020B0604020202020204" pitchFamily="34" charset="0"/>
              </a:rPr>
              <a:t>оценка</a:t>
            </a:r>
            <a:r>
              <a:rPr lang="ru-Ru" sz="1400" b="1" i="0" u="none" baseline="0">
                <a:solidFill>
                  <a:srgbClr val="1A3260">
                    <a:lumMod val="60000"/>
                    <a:lumOff val="40000"/>
                  </a:srgbClr>
                </a:solidFill>
                <a:latin typeface="Arial" panose="020B0604020202020204" pitchFamily="34" charset="0"/>
                <a:ea typeface="Gill Sans MT" panose="020B0502020104020203" pitchFamily="34" charset="0"/>
                <a:cs typeface="Arial" panose="020B0604020202020204" pitchFamily="34" charset="0"/>
              </a:rPr>
              <a:t> + улучшение</a:t>
            </a:r>
          </a:p>
        </p:txBody>
      </p:sp>
      <p:sp>
        <p:nvSpPr>
          <p:cNvPr id="68" name="TextBox 67"/>
          <p:cNvSpPr txBox="1"/>
          <p:nvPr/>
        </p:nvSpPr>
        <p:spPr>
          <a:xfrm>
            <a:off x="1741629" y="3359946"/>
            <a:ext cx="2070003" cy="1169042"/>
          </a:xfrm>
          <a:prstGeom prst="rect">
            <a:avLst/>
          </a:prstGeom>
          <a:noFill/>
        </p:spPr>
        <p:txBody>
          <a:bodyPr wrap="square" lIns="90937" tIns="45468" rIns="90937" bIns="45468" rtlCol="0">
            <a:spAutoFit/>
          </a:bodyPr>
          <a:lstStyle/>
          <a:p>
            <a:pPr marL="171450" indent="-171450" algn="l" defTabSz="909359" rtl="0">
              <a:buFont typeface="Arial" panose="020B0604020202020204" pitchFamily="34" charset="0"/>
              <a:buChar char="•"/>
            </a:pPr>
            <a:r>
              <a:rPr lang="ru-Ru" sz="1000" b="1" i="0" u="none" baseline="0">
                <a:solidFill>
                  <a:prstClr val="black"/>
                </a:solidFill>
                <a:latin typeface="Arial" panose="020B0604020202020204" pitchFamily="34" charset="0"/>
                <a:ea typeface="Arial" charset="0"/>
                <a:cs typeface="Arial" panose="020B0604020202020204" pitchFamily="34" charset="0"/>
              </a:rPr>
              <a:t>Обеспечение запасами в соответствии с планом</a:t>
            </a:r>
          </a:p>
          <a:p>
            <a:pPr marL="171450" indent="-171450" algn="l" defTabSz="909359" rtl="0">
              <a:buFont typeface="Arial" panose="020B0604020202020204" pitchFamily="34" charset="0"/>
              <a:buChar char="•"/>
            </a:pPr>
            <a:r>
              <a:rPr lang="ru-Ru" sz="1000" b="1" i="0" u="none" baseline="0">
                <a:solidFill>
                  <a:prstClr val="black"/>
                </a:solidFill>
                <a:latin typeface="Arial" panose="020B0604020202020204" pitchFamily="34" charset="0"/>
                <a:ea typeface="Arial" charset="0"/>
                <a:cs typeface="Arial" panose="020B0604020202020204" pitchFamily="34" charset="0"/>
              </a:rPr>
              <a:t>Коэффициент выполнения заказов</a:t>
            </a:r>
          </a:p>
          <a:p>
            <a:pPr marL="171450" indent="-171450" algn="l" defTabSz="909359" rtl="0">
              <a:buFont typeface="Arial" panose="020B0604020202020204" pitchFamily="34" charset="0"/>
              <a:buChar char="•"/>
            </a:pPr>
            <a:r>
              <a:rPr lang="ru-Ru" sz="1000" b="1" i="0" u="none" baseline="0">
                <a:solidFill>
                  <a:prstClr val="black"/>
                </a:solidFill>
                <a:latin typeface="Arial" panose="020B0604020202020204" pitchFamily="34" charset="0"/>
                <a:ea typeface="Arial" charset="0"/>
                <a:cs typeface="Arial" panose="020B0604020202020204" pitchFamily="34" charset="0"/>
              </a:rPr>
              <a:t>Убытки в результате повреждения, краж и истечения срока годности </a:t>
            </a:r>
          </a:p>
        </p:txBody>
      </p:sp>
      <p:sp>
        <p:nvSpPr>
          <p:cNvPr id="69" name="TextBox 68"/>
          <p:cNvSpPr txBox="1"/>
          <p:nvPr/>
        </p:nvSpPr>
        <p:spPr>
          <a:xfrm>
            <a:off x="1741629" y="4862453"/>
            <a:ext cx="2188730" cy="707377"/>
          </a:xfrm>
          <a:prstGeom prst="rect">
            <a:avLst/>
          </a:prstGeom>
          <a:noFill/>
        </p:spPr>
        <p:txBody>
          <a:bodyPr wrap="square" lIns="90937" tIns="45468" rIns="90937" bIns="45468" rtlCol="0">
            <a:spAutoFit/>
          </a:bodyPr>
          <a:lstStyle/>
          <a:p>
            <a:pPr marL="171450" indent="-171450" algn="l" defTabSz="909359" rtl="0">
              <a:buFont typeface="Arial" panose="020B0604020202020204" pitchFamily="34" charset="0"/>
              <a:buChar char="•"/>
            </a:pPr>
            <a:r>
              <a:rPr lang="ru-Ru" sz="1000" b="1" i="0" u="none" baseline="0">
                <a:solidFill>
                  <a:prstClr val="black"/>
                </a:solidFill>
                <a:latin typeface="Arial" panose="020B0604020202020204" pitchFamily="34" charset="0"/>
                <a:ea typeface="Arial" charset="0"/>
                <a:cs typeface="Arial" panose="020B0604020202020204" pitchFamily="34" charset="0"/>
              </a:rPr>
              <a:t>Точность прогнозирования</a:t>
            </a:r>
          </a:p>
          <a:p>
            <a:pPr marL="171450" indent="-171450" algn="l" defTabSz="909359" rtl="0">
              <a:buFont typeface="Arial" panose="020B0604020202020204" pitchFamily="34" charset="0"/>
              <a:buChar char="•"/>
            </a:pPr>
            <a:r>
              <a:rPr lang="ru-Ru" sz="1000" b="1" i="0" u="none" baseline="0">
                <a:solidFill>
                  <a:prstClr val="black"/>
                </a:solidFill>
                <a:latin typeface="Arial" panose="020B0604020202020204" pitchFamily="34" charset="0"/>
                <a:ea typeface="Arial" charset="0"/>
                <a:cs typeface="Arial" panose="020B0604020202020204" pitchFamily="34" charset="0"/>
              </a:rPr>
              <a:t>Показатели отчетности учреждения </a:t>
            </a:r>
          </a:p>
          <a:p>
            <a:pPr marL="171450" indent="-171450" algn="l" defTabSz="909359" rtl="0">
              <a:buFont typeface="Arial" panose="020B0604020202020204" pitchFamily="34" charset="0"/>
              <a:buChar char="•"/>
            </a:pPr>
            <a:r>
              <a:rPr lang="ru-Ru" sz="1000" b="1" i="0" u="none" baseline="0">
                <a:solidFill>
                  <a:prstClr val="black"/>
                </a:solidFill>
                <a:latin typeface="Arial" panose="020B0604020202020204" pitchFamily="34" charset="0"/>
                <a:ea typeface="Arial" charset="0"/>
                <a:cs typeface="Arial" panose="020B0604020202020204" pitchFamily="34" charset="0"/>
              </a:rPr>
              <a:t>Своевременно</a:t>
            </a:r>
          </a:p>
        </p:txBody>
      </p:sp>
      <p:sp>
        <p:nvSpPr>
          <p:cNvPr id="70" name="TextBox 69"/>
          <p:cNvSpPr txBox="1"/>
          <p:nvPr/>
        </p:nvSpPr>
        <p:spPr>
          <a:xfrm>
            <a:off x="684387" y="1081390"/>
            <a:ext cx="2875469" cy="522711"/>
          </a:xfrm>
          <a:prstGeom prst="rect">
            <a:avLst/>
          </a:prstGeom>
          <a:noFill/>
        </p:spPr>
        <p:txBody>
          <a:bodyPr wrap="square" lIns="90937" tIns="45468" rIns="90937" bIns="45468" rtlCol="0">
            <a:spAutoFit/>
          </a:bodyPr>
          <a:lstStyle/>
          <a:p>
            <a:pPr algn="ctr" defTabSz="909359" rtl="0"/>
            <a:r>
              <a:rPr lang="ru-Ru" sz="1400" b="1" i="0" u="none" baseline="0">
                <a:solidFill>
                  <a:srgbClr val="1A3260">
                    <a:lumMod val="60000"/>
                    <a:lumOff val="40000"/>
                  </a:srgbClr>
                </a:solidFill>
                <a:latin typeface="Arial" panose="020B0604020202020204" pitchFamily="34" charset="0"/>
                <a:ea typeface="Gill Sans MT" panose="020B0502020104020203" pitchFamily="34" charset="0"/>
                <a:cs typeface="Arial" panose="020B0604020202020204" pitchFamily="34" charset="0"/>
              </a:rPr>
              <a:t>Область возможностей NSCA и приоритетные КПЭ</a:t>
            </a:r>
          </a:p>
        </p:txBody>
      </p:sp>
      <p:sp>
        <p:nvSpPr>
          <p:cNvPr id="3" name="TextBox 2"/>
          <p:cNvSpPr txBox="1"/>
          <p:nvPr/>
        </p:nvSpPr>
        <p:spPr>
          <a:xfrm>
            <a:off x="6721447" y="6063962"/>
            <a:ext cx="5217242" cy="738664"/>
          </a:xfrm>
          <a:prstGeom prst="rect">
            <a:avLst/>
          </a:prstGeom>
          <a:noFill/>
        </p:spPr>
        <p:txBody>
          <a:bodyPr wrap="square" rtlCol="0">
            <a:spAutoFit/>
          </a:bodyPr>
          <a:lstStyle/>
          <a:p>
            <a:pPr algn="l" rtl="0"/>
            <a:r>
              <a:rPr lang="ru-Ru" sz="1400" b="1" i="1" u="none" baseline="0">
                <a:solidFill>
                  <a:srgbClr val="FF0000"/>
                </a:solidFill>
                <a:latin typeface="Arial" panose="020B0604020202020204" pitchFamily="34" charset="0"/>
                <a:ea typeface="Gill Sans MT" panose="020B0502020104020203" pitchFamily="34" charset="0"/>
                <a:cs typeface="Arial" panose="020B0604020202020204" pitchFamily="34" charset="0"/>
              </a:rPr>
              <a:t>На основе материалов Института Уильяма Дэвидсона и идей, озвученных на семинаре заинтересованных сторон, посвященном NSCA</a:t>
            </a:r>
          </a:p>
        </p:txBody>
      </p:sp>
      <p:sp>
        <p:nvSpPr>
          <p:cNvPr id="72" name="Title 6"/>
          <p:cNvSpPr txBox="1">
            <a:spLocks/>
          </p:cNvSpPr>
          <p:nvPr/>
        </p:nvSpPr>
        <p:spPr>
          <a:xfrm>
            <a:off x="725284" y="288720"/>
            <a:ext cx="10280701" cy="614574"/>
          </a:xfrm>
          <a:prstGeom prst="rect">
            <a:avLst/>
          </a:prstGeom>
        </p:spPr>
        <p:txBody>
          <a:bodyPr vert="horz" lIns="120949" tIns="60475" rIns="120949" bIns="60475" rtlCol="0" anchor="b" anchorCtr="0">
            <a:spAutoFit/>
          </a:bodyPr>
          <a:lstStyle>
            <a:lvl1pPr algn="l" defTabSz="457200" rtl="0" eaLnBrk="1" latinLnBrk="0" hangingPunct="1">
              <a:spcBef>
                <a:spcPct val="0"/>
              </a:spcBef>
              <a:buNone/>
              <a:defRPr sz="2400" b="0" i="0" kern="1200">
                <a:solidFill>
                  <a:srgbClr val="BA0C2F"/>
                </a:solidFill>
                <a:latin typeface="Gill Sans MT"/>
                <a:ea typeface="+mj-ea"/>
                <a:cs typeface="Gill Sans MT"/>
              </a:defRPr>
            </a:lvl1pPr>
          </a:lstStyle>
          <a:p>
            <a:pPr lvl="0" algn="ctr" rtl="0"/>
            <a:r>
              <a:rPr lang="ru-Ru" sz="3200" b="1" i="0" u="none" baseline="0">
                <a:latin typeface="Arial" panose="020B0604020202020204" pitchFamily="34" charset="0"/>
                <a:cs typeface="Arial" panose="020B0604020202020204" pitchFamily="34" charset="0"/>
              </a:rPr>
              <a:t>Пример распределения инвестиций</a:t>
            </a:r>
          </a:p>
        </p:txBody>
      </p:sp>
    </p:spTree>
    <p:extLst>
      <p:ext uri="{BB962C8B-B14F-4D97-AF65-F5344CB8AC3E}">
        <p14:creationId xmlns:p14="http://schemas.microsoft.com/office/powerpoint/2010/main" val="32213453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822e118f-d533-465d-b5ca-7beed2256e09" ContentTypeId="0x0101008DA58B5CA681664FAB24816C56F4108502" PreviousValue="false"/>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hbf0c10381aa4bd59932b5b7da857fed xmlns="8d7096d6-fc66-4344-9e3f-2445529a09f6">
      <Terms xmlns="http://schemas.microsoft.com/office/infopath/2007/PartnerControls"/>
    </hbf0c10381aa4bd59932b5b7da857fed>
    <TaxCatchAll xmlns="8d7096d6-fc66-4344-9e3f-2445529a09f6" xsi:nil="true"/>
  </documentManagement>
</p:properties>
</file>

<file path=customXml/item4.xml><?xml version="1.0" encoding="utf-8"?>
<ct:contentTypeSchema xmlns:ct="http://schemas.microsoft.com/office/2006/metadata/contentType" xmlns:ma="http://schemas.microsoft.com/office/2006/metadata/properties/metaAttributes" ct:_="" ma:_="" ma:contentTypeName="Project Technical Implementation" ma:contentTypeID="0x0101008DA58B5CA681664FAB24816C56F41085020073CD9A2FDE83D74A8AE87C5E6F6E6916" ma:contentTypeVersion="6" ma:contentTypeDescription="" ma:contentTypeScope="" ma:versionID="4e2c505bc6dd469b5fc4479c67e36d21">
  <xsd:schema xmlns:xsd="http://www.w3.org/2001/XMLSchema" xmlns:xs="http://www.w3.org/2001/XMLSchema" xmlns:p="http://schemas.microsoft.com/office/2006/metadata/properties" xmlns:ns2="8d7096d6-fc66-4344-9e3f-2445529a09f6" targetNamespace="http://schemas.microsoft.com/office/2006/metadata/properties" ma:root="true" ma:fieldsID="b2431dd1ba532b3876c3e935d2771db0" ns2:_="">
    <xsd:import namespace="8d7096d6-fc66-4344-9e3f-2445529a09f6"/>
    <xsd:element name="properties">
      <xsd:complexType>
        <xsd:sequence>
          <xsd:element name="documentManagement">
            <xsd:complexType>
              <xsd:all>
                <xsd:element ref="ns2:hbf0c10381aa4bd59932b5b7da857fe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7096d6-fc66-4344-9e3f-2445529a09f6" elementFormDefault="qualified">
    <xsd:import namespace="http://schemas.microsoft.com/office/2006/documentManagement/types"/>
    <xsd:import namespace="http://schemas.microsoft.com/office/infopath/2007/PartnerControls"/>
    <xsd:element name="hbf0c10381aa4bd59932b5b7da857fed" ma:index="8" nillable="true" ma:taxonomy="true" ma:internalName="hbf0c10381aa4bd59932b5b7da857fed" ma:taxonomyFieldName="Project_x0020_Document_x0020_Type" ma:displayName="Project Document Type" ma:default="" ma:fieldId="{1bf0c103-81aa-4bd5-9932-b5b7da857fed}" ma:sspId="822e118f-d533-465d-b5ca-7beed2256e09" ma:termSetId="d8a5acf7-091c-4877-b363-b3708ae07044"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55cf9c8a-78a3-4561-85a9-0a0514ac3c6b}" ma:internalName="TaxCatchAll" ma:showField="CatchAllData" ma:web="854bdaf2-bd23-4f9a-b8cb-7de5fd396210">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5cf9c8a-78a3-4561-85a9-0a0514ac3c6b}" ma:internalName="TaxCatchAllLabel" ma:readOnly="true" ma:showField="CatchAllDataLabel" ma:web="854bdaf2-bd23-4f9a-b8cb-7de5fd39621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4A0D4C0-A83E-4919-A126-3D9D5F7B7689}">
  <ds:schemaRefs>
    <ds:schemaRef ds:uri="Microsoft.SharePoint.Taxonomy.ContentTypeSync"/>
  </ds:schemaRefs>
</ds:datastoreItem>
</file>

<file path=customXml/itemProps2.xml><?xml version="1.0" encoding="utf-8"?>
<ds:datastoreItem xmlns:ds="http://schemas.openxmlformats.org/officeDocument/2006/customXml" ds:itemID="{C599854D-EC1B-471A-B2F9-5270626D6F4B}">
  <ds:schemaRefs>
    <ds:schemaRef ds:uri="http://schemas.microsoft.com/sharepoint/v3/contenttype/forms"/>
  </ds:schemaRefs>
</ds:datastoreItem>
</file>

<file path=customXml/itemProps3.xml><?xml version="1.0" encoding="utf-8"?>
<ds:datastoreItem xmlns:ds="http://schemas.openxmlformats.org/officeDocument/2006/customXml" ds:itemID="{F4A62EE4-A54D-4BA1-805A-D040EC2A7601}">
  <ds:schemaRefs>
    <ds:schemaRef ds:uri="http://schemas.openxmlformats.org/package/2006/metadata/core-properties"/>
    <ds:schemaRef ds:uri="http://schemas.microsoft.com/office/2006/documentManagement/types"/>
    <ds:schemaRef ds:uri="http://purl.org/dc/dcmitype/"/>
    <ds:schemaRef ds:uri="http://purl.org/dc/terms/"/>
    <ds:schemaRef ds:uri="http://purl.org/dc/elements/1.1/"/>
    <ds:schemaRef ds:uri="http://schemas.microsoft.com/office/2006/metadata/properties"/>
    <ds:schemaRef ds:uri="http://schemas.microsoft.com/office/infopath/2007/PartnerControls"/>
    <ds:schemaRef ds:uri="8d7096d6-fc66-4344-9e3f-2445529a09f6"/>
    <ds:schemaRef ds:uri="http://www.w3.org/XML/1998/namespace"/>
  </ds:schemaRefs>
</ds:datastoreItem>
</file>

<file path=customXml/itemProps4.xml><?xml version="1.0" encoding="utf-8"?>
<ds:datastoreItem xmlns:ds="http://schemas.openxmlformats.org/officeDocument/2006/customXml" ds:itemID="{7D6C3FA3-E65B-4897-942E-D0D12241E89A}"/>
</file>

<file path=docProps/app.xml><?xml version="1.0" encoding="utf-8"?>
<Properties xmlns="http://schemas.openxmlformats.org/officeDocument/2006/extended-properties" xmlns:vt="http://schemas.openxmlformats.org/officeDocument/2006/docPropsVTypes">
  <TotalTime>6021</TotalTime>
  <Words>2477</Words>
  <Application>Microsoft Office PowerPoint</Application>
  <PresentationFormat>Widescreen</PresentationFormat>
  <Paragraphs>205</Paragraphs>
  <Slides>16</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Calibri</vt:lpstr>
      <vt:lpstr>Calibri Light</vt:lpstr>
      <vt:lpstr>Gill Sans MT</vt:lpstr>
      <vt:lpstr>Times</vt:lpstr>
      <vt:lpstr>Wingdings</vt:lpstr>
      <vt:lpstr>Office Theme</vt:lpstr>
      <vt:lpstr>PowerPoint Presentation</vt:lpstr>
      <vt:lpstr>Использование результатов NSCA</vt:lpstr>
      <vt:lpstr>Способы использования результатов NSCA (неисчерпывающий перечень!)</vt:lpstr>
      <vt:lpstr>Оценка национальной цепи поставок должна быть частью общего процесса совершенствования цепи поставок в стране</vt:lpstr>
      <vt:lpstr>Кто осуществляет эти  дальнейшие шаги?  Это делает каждый!</vt:lpstr>
      <vt:lpstr>Роль выходных данных/отчетов NSCA</vt:lpstr>
      <vt:lpstr>Планирование инвестиций в цепи поставок — вопросы</vt:lpstr>
      <vt:lpstr>Планирование инвестиций в цепи поставок — использование выходных данных NSCA</vt:lpstr>
      <vt:lpstr>PowerPoint Presentation</vt:lpstr>
      <vt:lpstr>Национальное стратегическое планирование и проектирование/реформирование системы</vt:lpstr>
      <vt:lpstr>Пример использования NSCA для стратегического планирования в Замбии</vt:lpstr>
      <vt:lpstr>Улучшение мониторинга с течением времени</vt:lpstr>
      <vt:lpstr>Пример повторных оценок NSCA для отслеживания прогресса — Гвинея</vt:lpstr>
      <vt:lpstr>Повторные оценки NSCA в Руанде: 2013 г./2015 г./2017 г.</vt:lpstr>
      <vt:lpstr>Использование результатов NSCA 2017 г. — Руанда </vt:lpstr>
      <vt:lpstr>Ресурсы для поддержки мер, осуществляемых после проведения NSCA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Teresa Jamieson</dc:creator>
  <cp:lastModifiedBy>Pakhapat Boonchusanong</cp:lastModifiedBy>
  <cp:revision>128</cp:revision>
  <cp:lastPrinted>2022-08-22T05:45:50Z</cp:lastPrinted>
  <dcterms:created xsi:type="dcterms:W3CDTF">2018-03-15T19:05:04Z</dcterms:created>
  <dcterms:modified xsi:type="dcterms:W3CDTF">2022-08-22T05:46:01Z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0x0101008DA58B5CA681664FAB24816C56F410850200C1ADE8129BED5243B21152D92CDBFE90</vt:lpwstr>
  </property>
  <property fmtid="{D5CDD505-2E9C-101B-9397-08002B2CF9AE}" pid="3" name="Project Document Type">
    <vt:lpwstr/>
  </property>
</Properties>
</file>